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4" r:id="rId2"/>
    <p:sldMasterId id="2147483660" r:id="rId3"/>
  </p:sldMasterIdLst>
  <p:notesMasterIdLst>
    <p:notesMasterId r:id="rId19"/>
  </p:notesMasterIdLst>
  <p:sldIdLst>
    <p:sldId id="256" r:id="rId4"/>
    <p:sldId id="273" r:id="rId5"/>
    <p:sldId id="257" r:id="rId6"/>
    <p:sldId id="269" r:id="rId7"/>
    <p:sldId id="270" r:id="rId8"/>
    <p:sldId id="271" r:id="rId9"/>
    <p:sldId id="274" r:id="rId10"/>
    <p:sldId id="262" r:id="rId11"/>
    <p:sldId id="272" r:id="rId12"/>
    <p:sldId id="260" r:id="rId13"/>
    <p:sldId id="268" r:id="rId14"/>
    <p:sldId id="275" r:id="rId15"/>
    <p:sldId id="276" r:id="rId16"/>
    <p:sldId id="277" r:id="rId17"/>
    <p:sldId id="261" r:id="rId18"/>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6" d="100"/>
          <a:sy n="76" d="100"/>
        </p:scale>
        <p:origin x="85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300" cy="46513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967163" y="0"/>
            <a:ext cx="3035300" cy="465138"/>
          </a:xfrm>
          <a:prstGeom prst="rect">
            <a:avLst/>
          </a:prstGeom>
        </p:spPr>
        <p:txBody>
          <a:bodyPr vert="horz" lIns="91440" tIns="45720" rIns="91440" bIns="45720" rtlCol="0"/>
          <a:lstStyle>
            <a:lvl1pPr algn="r">
              <a:defRPr sz="1200"/>
            </a:lvl1pPr>
          </a:lstStyle>
          <a:p>
            <a:fld id="{B86B635B-B611-4734-AAE8-F79AB57CA367}" type="datetimeFigureOut">
              <a:rPr lang="en-AU" smtClean="0"/>
              <a:t>16/04/2023</a:t>
            </a:fld>
            <a:endParaRPr lang="en-AU"/>
          </a:p>
        </p:txBody>
      </p:sp>
      <p:sp>
        <p:nvSpPr>
          <p:cNvPr id="4" name="Slide Image Placeholder 3"/>
          <p:cNvSpPr>
            <a:spLocks noGrp="1" noRot="1" noChangeAspect="1"/>
          </p:cNvSpPr>
          <p:nvPr>
            <p:ph type="sldImg" idx="2"/>
          </p:nvPr>
        </p:nvSpPr>
        <p:spPr>
          <a:xfrm>
            <a:off x="714375" y="1162050"/>
            <a:ext cx="5575300" cy="313531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00088" y="4470400"/>
            <a:ext cx="5603875" cy="36591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824913"/>
            <a:ext cx="3035300" cy="46513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967163" y="8824913"/>
            <a:ext cx="3035300" cy="465137"/>
          </a:xfrm>
          <a:prstGeom prst="rect">
            <a:avLst/>
          </a:prstGeom>
        </p:spPr>
        <p:txBody>
          <a:bodyPr vert="horz" lIns="91440" tIns="45720" rIns="91440" bIns="45720" rtlCol="0" anchor="b"/>
          <a:lstStyle>
            <a:lvl1pPr algn="r">
              <a:defRPr sz="1200"/>
            </a:lvl1pPr>
          </a:lstStyle>
          <a:p>
            <a:fld id="{984A1278-A516-43B9-A03D-1EF3421776A2}" type="slidenum">
              <a:rPr lang="en-AU" smtClean="0"/>
              <a:t>‹#›</a:t>
            </a:fld>
            <a:endParaRPr lang="en-AU"/>
          </a:p>
        </p:txBody>
      </p:sp>
    </p:spTree>
    <p:extLst>
      <p:ext uri="{BB962C8B-B14F-4D97-AF65-F5344CB8AC3E}">
        <p14:creationId xmlns:p14="http://schemas.microsoft.com/office/powerpoint/2010/main" val="3453817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F45E2-4A5D-C57A-9C20-ED12AFFAB2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CD999439-6423-13A4-70D4-E5CE2E15EE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22A3A09A-0D3B-DCAC-6CC1-FAE4A8100A8E}"/>
              </a:ext>
            </a:extLst>
          </p:cNvPr>
          <p:cNvSpPr>
            <a:spLocks noGrp="1"/>
          </p:cNvSpPr>
          <p:nvPr>
            <p:ph type="dt" sz="half" idx="10"/>
          </p:nvPr>
        </p:nvSpPr>
        <p:spPr/>
        <p:txBody>
          <a:bodyPr/>
          <a:lstStyle/>
          <a:p>
            <a:fld id="{8A051558-3670-4C37-874F-D11B84756CCC}" type="datetime1">
              <a:rPr lang="en-AU" smtClean="0"/>
              <a:t>16/04/2023</a:t>
            </a:fld>
            <a:endParaRPr lang="en-AU"/>
          </a:p>
        </p:txBody>
      </p:sp>
      <p:sp>
        <p:nvSpPr>
          <p:cNvPr id="5" name="Footer Placeholder 4">
            <a:extLst>
              <a:ext uri="{FF2B5EF4-FFF2-40B4-BE49-F238E27FC236}">
                <a16:creationId xmlns:a16="http://schemas.microsoft.com/office/drawing/2014/main" id="{FA8D095A-96D9-76EF-DA67-85A73D8345AF}"/>
              </a:ext>
            </a:extLst>
          </p:cNvPr>
          <p:cNvSpPr>
            <a:spLocks noGrp="1"/>
          </p:cNvSpPr>
          <p:nvPr>
            <p:ph type="ftr" sz="quarter" idx="11"/>
          </p:nvPr>
        </p:nvSpPr>
        <p:spPr/>
        <p:txBody>
          <a:bodyPr/>
          <a:lstStyle/>
          <a:p>
            <a:r>
              <a:rPr lang="en-US"/>
              <a:t>How to write a Media Release               Peter Cox ABF Marketing                                                                                                     Peter Cox ABF Marketing</a:t>
            </a:r>
            <a:endParaRPr lang="en-AU"/>
          </a:p>
        </p:txBody>
      </p:sp>
      <p:sp>
        <p:nvSpPr>
          <p:cNvPr id="6" name="Slide Number Placeholder 5">
            <a:extLst>
              <a:ext uri="{FF2B5EF4-FFF2-40B4-BE49-F238E27FC236}">
                <a16:creationId xmlns:a16="http://schemas.microsoft.com/office/drawing/2014/main" id="{824F8754-2D1E-701E-D211-52CD58F56B76}"/>
              </a:ext>
            </a:extLst>
          </p:cNvPr>
          <p:cNvSpPr>
            <a:spLocks noGrp="1"/>
          </p:cNvSpPr>
          <p:nvPr>
            <p:ph type="sldNum" sz="quarter" idx="12"/>
          </p:nvPr>
        </p:nvSpPr>
        <p:spPr/>
        <p:txBody>
          <a:bodyPr/>
          <a:lstStyle/>
          <a:p>
            <a:fld id="{6E2AD316-8833-42B2-91F1-9A7E684E0EAE}" type="slidenum">
              <a:rPr lang="en-AU" smtClean="0"/>
              <a:t>‹#›</a:t>
            </a:fld>
            <a:endParaRPr lang="en-AU"/>
          </a:p>
        </p:txBody>
      </p:sp>
    </p:spTree>
    <p:extLst>
      <p:ext uri="{BB962C8B-B14F-4D97-AF65-F5344CB8AC3E}">
        <p14:creationId xmlns:p14="http://schemas.microsoft.com/office/powerpoint/2010/main" val="1477785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1ADE3-E62D-FB4C-E25E-5A47CF899D5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0DFA4FC-E2B3-833B-649E-72FE949D49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13C76DF-0524-7F43-03B8-655F691447B6}"/>
              </a:ext>
            </a:extLst>
          </p:cNvPr>
          <p:cNvSpPr>
            <a:spLocks noGrp="1"/>
          </p:cNvSpPr>
          <p:nvPr>
            <p:ph type="dt" sz="half" idx="10"/>
          </p:nvPr>
        </p:nvSpPr>
        <p:spPr/>
        <p:txBody>
          <a:bodyPr/>
          <a:lstStyle/>
          <a:p>
            <a:fld id="{11CCD4B4-D3B1-43B4-AF37-23FF0A00A4F3}" type="datetime1">
              <a:rPr lang="en-AU" smtClean="0"/>
              <a:t>16/04/2023</a:t>
            </a:fld>
            <a:endParaRPr lang="en-AU"/>
          </a:p>
        </p:txBody>
      </p:sp>
      <p:sp>
        <p:nvSpPr>
          <p:cNvPr id="5" name="Footer Placeholder 4">
            <a:extLst>
              <a:ext uri="{FF2B5EF4-FFF2-40B4-BE49-F238E27FC236}">
                <a16:creationId xmlns:a16="http://schemas.microsoft.com/office/drawing/2014/main" id="{A2EDA125-4421-A8A0-32C8-B279B59FC750}"/>
              </a:ext>
            </a:extLst>
          </p:cNvPr>
          <p:cNvSpPr>
            <a:spLocks noGrp="1"/>
          </p:cNvSpPr>
          <p:nvPr>
            <p:ph type="ftr" sz="quarter" idx="11"/>
          </p:nvPr>
        </p:nvSpPr>
        <p:spPr/>
        <p:txBody>
          <a:bodyPr/>
          <a:lstStyle/>
          <a:p>
            <a:r>
              <a:rPr lang="en-US"/>
              <a:t>How to write a Media Release               Peter Cox ABF Marketing                                                                                                     Peter Cox ABF Marketing</a:t>
            </a:r>
            <a:endParaRPr lang="en-AU"/>
          </a:p>
        </p:txBody>
      </p:sp>
      <p:sp>
        <p:nvSpPr>
          <p:cNvPr id="6" name="Slide Number Placeholder 5">
            <a:extLst>
              <a:ext uri="{FF2B5EF4-FFF2-40B4-BE49-F238E27FC236}">
                <a16:creationId xmlns:a16="http://schemas.microsoft.com/office/drawing/2014/main" id="{1B728790-4931-C766-9638-B64955E235A8}"/>
              </a:ext>
            </a:extLst>
          </p:cNvPr>
          <p:cNvSpPr>
            <a:spLocks noGrp="1"/>
          </p:cNvSpPr>
          <p:nvPr>
            <p:ph type="sldNum" sz="quarter" idx="12"/>
          </p:nvPr>
        </p:nvSpPr>
        <p:spPr/>
        <p:txBody>
          <a:bodyPr/>
          <a:lstStyle/>
          <a:p>
            <a:fld id="{6E2AD316-8833-42B2-91F1-9A7E684E0EAE}" type="slidenum">
              <a:rPr lang="en-AU" smtClean="0"/>
              <a:t>‹#›</a:t>
            </a:fld>
            <a:endParaRPr lang="en-AU"/>
          </a:p>
        </p:txBody>
      </p:sp>
    </p:spTree>
    <p:extLst>
      <p:ext uri="{BB962C8B-B14F-4D97-AF65-F5344CB8AC3E}">
        <p14:creationId xmlns:p14="http://schemas.microsoft.com/office/powerpoint/2010/main" val="902302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916375-9C95-5612-8868-EA26FADA23D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398B1B7-9676-3C03-0947-2D0B42CB7F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3988F3C-7B9B-1361-EF06-433ADC1FED56}"/>
              </a:ext>
            </a:extLst>
          </p:cNvPr>
          <p:cNvSpPr>
            <a:spLocks noGrp="1"/>
          </p:cNvSpPr>
          <p:nvPr>
            <p:ph type="dt" sz="half" idx="10"/>
          </p:nvPr>
        </p:nvSpPr>
        <p:spPr/>
        <p:txBody>
          <a:bodyPr/>
          <a:lstStyle/>
          <a:p>
            <a:fld id="{E13B4350-0306-481D-B075-822F1C4B5C2B}" type="datetime1">
              <a:rPr lang="en-AU" smtClean="0"/>
              <a:t>16/04/2023</a:t>
            </a:fld>
            <a:endParaRPr lang="en-AU"/>
          </a:p>
        </p:txBody>
      </p:sp>
      <p:sp>
        <p:nvSpPr>
          <p:cNvPr id="5" name="Footer Placeholder 4">
            <a:extLst>
              <a:ext uri="{FF2B5EF4-FFF2-40B4-BE49-F238E27FC236}">
                <a16:creationId xmlns:a16="http://schemas.microsoft.com/office/drawing/2014/main" id="{8F5EF389-6250-BF92-8DB1-3C3B2F33F19B}"/>
              </a:ext>
            </a:extLst>
          </p:cNvPr>
          <p:cNvSpPr>
            <a:spLocks noGrp="1"/>
          </p:cNvSpPr>
          <p:nvPr>
            <p:ph type="ftr" sz="quarter" idx="11"/>
          </p:nvPr>
        </p:nvSpPr>
        <p:spPr/>
        <p:txBody>
          <a:bodyPr/>
          <a:lstStyle/>
          <a:p>
            <a:r>
              <a:rPr lang="en-US"/>
              <a:t>How to write a Media Release               Peter Cox ABF Marketing                                                                                                     Peter Cox ABF Marketing</a:t>
            </a:r>
            <a:endParaRPr lang="en-AU"/>
          </a:p>
        </p:txBody>
      </p:sp>
      <p:sp>
        <p:nvSpPr>
          <p:cNvPr id="6" name="Slide Number Placeholder 5">
            <a:extLst>
              <a:ext uri="{FF2B5EF4-FFF2-40B4-BE49-F238E27FC236}">
                <a16:creationId xmlns:a16="http://schemas.microsoft.com/office/drawing/2014/main" id="{4D7441DA-3E9B-13DF-0362-B36C79F4A487}"/>
              </a:ext>
            </a:extLst>
          </p:cNvPr>
          <p:cNvSpPr>
            <a:spLocks noGrp="1"/>
          </p:cNvSpPr>
          <p:nvPr>
            <p:ph type="sldNum" sz="quarter" idx="12"/>
          </p:nvPr>
        </p:nvSpPr>
        <p:spPr/>
        <p:txBody>
          <a:bodyPr/>
          <a:lstStyle/>
          <a:p>
            <a:fld id="{6E2AD316-8833-42B2-91F1-9A7E684E0EAE}" type="slidenum">
              <a:rPr lang="en-AU" smtClean="0"/>
              <a:t>‹#›</a:t>
            </a:fld>
            <a:endParaRPr lang="en-AU"/>
          </a:p>
        </p:txBody>
      </p:sp>
    </p:spTree>
    <p:extLst>
      <p:ext uri="{BB962C8B-B14F-4D97-AF65-F5344CB8AC3E}">
        <p14:creationId xmlns:p14="http://schemas.microsoft.com/office/powerpoint/2010/main" val="626090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20C5E-8E06-DB39-AD28-B1375F6355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E823FF7B-AC54-F49E-C6F5-AA16C54F6D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6D46ED7F-520C-D0F9-645D-34CE1EB4F8AC}"/>
              </a:ext>
            </a:extLst>
          </p:cNvPr>
          <p:cNvSpPr>
            <a:spLocks noGrp="1"/>
          </p:cNvSpPr>
          <p:nvPr>
            <p:ph type="dt" sz="half" idx="10"/>
          </p:nvPr>
        </p:nvSpPr>
        <p:spPr/>
        <p:txBody>
          <a:bodyPr/>
          <a:lstStyle/>
          <a:p>
            <a:fld id="{8CA406F3-2A1D-4D4A-8E6F-C086618C48CB}" type="datetime1">
              <a:rPr lang="en-AU" smtClean="0"/>
              <a:t>16/04/2023</a:t>
            </a:fld>
            <a:endParaRPr lang="en-AU"/>
          </a:p>
        </p:txBody>
      </p:sp>
      <p:sp>
        <p:nvSpPr>
          <p:cNvPr id="5" name="Footer Placeholder 4">
            <a:extLst>
              <a:ext uri="{FF2B5EF4-FFF2-40B4-BE49-F238E27FC236}">
                <a16:creationId xmlns:a16="http://schemas.microsoft.com/office/drawing/2014/main" id="{AE497A33-B5C9-7074-2151-587543A2EF28}"/>
              </a:ext>
            </a:extLst>
          </p:cNvPr>
          <p:cNvSpPr>
            <a:spLocks noGrp="1"/>
          </p:cNvSpPr>
          <p:nvPr>
            <p:ph type="ftr" sz="quarter" idx="11"/>
          </p:nvPr>
        </p:nvSpPr>
        <p:spPr/>
        <p:txBody>
          <a:bodyPr/>
          <a:lstStyle/>
          <a:p>
            <a:r>
              <a:rPr lang="en-US"/>
              <a:t>How to write a Media Release               Peter Cox ABF Marketing                                                                                                     Peter Cox ABF Marketing</a:t>
            </a:r>
            <a:endParaRPr lang="en-AU"/>
          </a:p>
        </p:txBody>
      </p:sp>
      <p:sp>
        <p:nvSpPr>
          <p:cNvPr id="6" name="Slide Number Placeholder 5">
            <a:extLst>
              <a:ext uri="{FF2B5EF4-FFF2-40B4-BE49-F238E27FC236}">
                <a16:creationId xmlns:a16="http://schemas.microsoft.com/office/drawing/2014/main" id="{8A13B10F-7E0E-1264-3D58-7B92449A7B3A}"/>
              </a:ext>
            </a:extLst>
          </p:cNvPr>
          <p:cNvSpPr>
            <a:spLocks noGrp="1"/>
          </p:cNvSpPr>
          <p:nvPr>
            <p:ph type="sldNum" sz="quarter" idx="12"/>
          </p:nvPr>
        </p:nvSpPr>
        <p:spPr/>
        <p:txBody>
          <a:bodyPr/>
          <a:lstStyle/>
          <a:p>
            <a:fld id="{ED7C69D7-71DB-4AB7-903C-221553468C3B}" type="slidenum">
              <a:rPr lang="en-AU" smtClean="0"/>
              <a:t>‹#›</a:t>
            </a:fld>
            <a:endParaRPr lang="en-AU"/>
          </a:p>
        </p:txBody>
      </p:sp>
    </p:spTree>
    <p:extLst>
      <p:ext uri="{BB962C8B-B14F-4D97-AF65-F5344CB8AC3E}">
        <p14:creationId xmlns:p14="http://schemas.microsoft.com/office/powerpoint/2010/main" val="4232955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3DDBE-42B3-41D8-2BD1-77975ED1EB6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BB28809-2ED6-3ED0-033A-01B5DE7BE9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EEC492E-2013-E7EE-E85A-CDDFC67182FF}"/>
              </a:ext>
            </a:extLst>
          </p:cNvPr>
          <p:cNvSpPr>
            <a:spLocks noGrp="1"/>
          </p:cNvSpPr>
          <p:nvPr>
            <p:ph type="dt" sz="half" idx="10"/>
          </p:nvPr>
        </p:nvSpPr>
        <p:spPr/>
        <p:txBody>
          <a:bodyPr/>
          <a:lstStyle/>
          <a:p>
            <a:fld id="{AA426BB7-30F3-47DE-91DD-6DDEE055642E}" type="datetime1">
              <a:rPr lang="en-AU" smtClean="0"/>
              <a:t>16/04/2023</a:t>
            </a:fld>
            <a:endParaRPr lang="en-AU"/>
          </a:p>
        </p:txBody>
      </p:sp>
      <p:sp>
        <p:nvSpPr>
          <p:cNvPr id="5" name="Footer Placeholder 4">
            <a:extLst>
              <a:ext uri="{FF2B5EF4-FFF2-40B4-BE49-F238E27FC236}">
                <a16:creationId xmlns:a16="http://schemas.microsoft.com/office/drawing/2014/main" id="{5C503889-B841-3F92-1B97-8065D3C4DF4E}"/>
              </a:ext>
            </a:extLst>
          </p:cNvPr>
          <p:cNvSpPr>
            <a:spLocks noGrp="1"/>
          </p:cNvSpPr>
          <p:nvPr>
            <p:ph type="ftr" sz="quarter" idx="11"/>
          </p:nvPr>
        </p:nvSpPr>
        <p:spPr/>
        <p:txBody>
          <a:bodyPr/>
          <a:lstStyle/>
          <a:p>
            <a:r>
              <a:rPr lang="en-US"/>
              <a:t>How to write a Media Release               Peter Cox ABF Marketing                                                                                                     Peter Cox ABF Marketing</a:t>
            </a:r>
            <a:endParaRPr lang="en-AU"/>
          </a:p>
        </p:txBody>
      </p:sp>
      <p:sp>
        <p:nvSpPr>
          <p:cNvPr id="6" name="Slide Number Placeholder 5">
            <a:extLst>
              <a:ext uri="{FF2B5EF4-FFF2-40B4-BE49-F238E27FC236}">
                <a16:creationId xmlns:a16="http://schemas.microsoft.com/office/drawing/2014/main" id="{3C7DA476-6564-3963-C43E-6BB1381AB0C7}"/>
              </a:ext>
            </a:extLst>
          </p:cNvPr>
          <p:cNvSpPr>
            <a:spLocks noGrp="1"/>
          </p:cNvSpPr>
          <p:nvPr>
            <p:ph type="sldNum" sz="quarter" idx="12"/>
          </p:nvPr>
        </p:nvSpPr>
        <p:spPr/>
        <p:txBody>
          <a:bodyPr/>
          <a:lstStyle/>
          <a:p>
            <a:fld id="{ED7C69D7-71DB-4AB7-903C-221553468C3B}" type="slidenum">
              <a:rPr lang="en-AU" smtClean="0"/>
              <a:t>‹#›</a:t>
            </a:fld>
            <a:endParaRPr lang="en-AU"/>
          </a:p>
        </p:txBody>
      </p:sp>
    </p:spTree>
    <p:extLst>
      <p:ext uri="{BB962C8B-B14F-4D97-AF65-F5344CB8AC3E}">
        <p14:creationId xmlns:p14="http://schemas.microsoft.com/office/powerpoint/2010/main" val="202512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CD725-D372-F56A-97E4-4AC71C1B1C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4A8571B2-3D10-07B8-8FA4-75FCDA035F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6541CD-EA33-EAAC-1E26-2C0AA6DA463E}"/>
              </a:ext>
            </a:extLst>
          </p:cNvPr>
          <p:cNvSpPr>
            <a:spLocks noGrp="1"/>
          </p:cNvSpPr>
          <p:nvPr>
            <p:ph type="dt" sz="half" idx="10"/>
          </p:nvPr>
        </p:nvSpPr>
        <p:spPr/>
        <p:txBody>
          <a:bodyPr/>
          <a:lstStyle/>
          <a:p>
            <a:fld id="{F37B05F0-33FC-48B9-8A36-B44ADD4A7507}" type="datetime1">
              <a:rPr lang="en-AU" smtClean="0"/>
              <a:t>16/04/2023</a:t>
            </a:fld>
            <a:endParaRPr lang="en-AU"/>
          </a:p>
        </p:txBody>
      </p:sp>
      <p:sp>
        <p:nvSpPr>
          <p:cNvPr id="5" name="Footer Placeholder 4">
            <a:extLst>
              <a:ext uri="{FF2B5EF4-FFF2-40B4-BE49-F238E27FC236}">
                <a16:creationId xmlns:a16="http://schemas.microsoft.com/office/drawing/2014/main" id="{A946DD6E-FB0A-F467-A01E-0B81B948A505}"/>
              </a:ext>
            </a:extLst>
          </p:cNvPr>
          <p:cNvSpPr>
            <a:spLocks noGrp="1"/>
          </p:cNvSpPr>
          <p:nvPr>
            <p:ph type="ftr" sz="quarter" idx="11"/>
          </p:nvPr>
        </p:nvSpPr>
        <p:spPr/>
        <p:txBody>
          <a:bodyPr/>
          <a:lstStyle/>
          <a:p>
            <a:r>
              <a:rPr lang="en-US"/>
              <a:t>How to write a Media Release               Peter Cox ABF Marketing                                                                                                     Peter Cox ABF Marketing</a:t>
            </a:r>
            <a:endParaRPr lang="en-AU"/>
          </a:p>
        </p:txBody>
      </p:sp>
      <p:sp>
        <p:nvSpPr>
          <p:cNvPr id="6" name="Slide Number Placeholder 5">
            <a:extLst>
              <a:ext uri="{FF2B5EF4-FFF2-40B4-BE49-F238E27FC236}">
                <a16:creationId xmlns:a16="http://schemas.microsoft.com/office/drawing/2014/main" id="{EA036C1B-4220-D92C-4742-33BF85322A45}"/>
              </a:ext>
            </a:extLst>
          </p:cNvPr>
          <p:cNvSpPr>
            <a:spLocks noGrp="1"/>
          </p:cNvSpPr>
          <p:nvPr>
            <p:ph type="sldNum" sz="quarter" idx="12"/>
          </p:nvPr>
        </p:nvSpPr>
        <p:spPr/>
        <p:txBody>
          <a:bodyPr/>
          <a:lstStyle/>
          <a:p>
            <a:fld id="{ED7C69D7-71DB-4AB7-903C-221553468C3B}" type="slidenum">
              <a:rPr lang="en-AU" smtClean="0"/>
              <a:t>‹#›</a:t>
            </a:fld>
            <a:endParaRPr lang="en-AU"/>
          </a:p>
        </p:txBody>
      </p:sp>
    </p:spTree>
    <p:extLst>
      <p:ext uri="{BB962C8B-B14F-4D97-AF65-F5344CB8AC3E}">
        <p14:creationId xmlns:p14="http://schemas.microsoft.com/office/powerpoint/2010/main" val="606344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8919A-4F15-6A48-DB6F-55842E13678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CCB118C-0AA0-A249-CAD2-BFA86C08E7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D17AEB47-0ECA-E4BB-8ECB-63EDA76625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AD7AB0A-B24B-7CF5-4452-FE079A2858A0}"/>
              </a:ext>
            </a:extLst>
          </p:cNvPr>
          <p:cNvSpPr>
            <a:spLocks noGrp="1"/>
          </p:cNvSpPr>
          <p:nvPr>
            <p:ph type="dt" sz="half" idx="10"/>
          </p:nvPr>
        </p:nvSpPr>
        <p:spPr/>
        <p:txBody>
          <a:bodyPr/>
          <a:lstStyle/>
          <a:p>
            <a:fld id="{DA784F68-6FAD-400F-84A2-7CCF6AA59A76}" type="datetime1">
              <a:rPr lang="en-AU" smtClean="0"/>
              <a:t>16/04/2023</a:t>
            </a:fld>
            <a:endParaRPr lang="en-AU"/>
          </a:p>
        </p:txBody>
      </p:sp>
      <p:sp>
        <p:nvSpPr>
          <p:cNvPr id="6" name="Footer Placeholder 5">
            <a:extLst>
              <a:ext uri="{FF2B5EF4-FFF2-40B4-BE49-F238E27FC236}">
                <a16:creationId xmlns:a16="http://schemas.microsoft.com/office/drawing/2014/main" id="{08542F72-6EA1-D94E-0E99-81F350E8E156}"/>
              </a:ext>
            </a:extLst>
          </p:cNvPr>
          <p:cNvSpPr>
            <a:spLocks noGrp="1"/>
          </p:cNvSpPr>
          <p:nvPr>
            <p:ph type="ftr" sz="quarter" idx="11"/>
          </p:nvPr>
        </p:nvSpPr>
        <p:spPr/>
        <p:txBody>
          <a:bodyPr/>
          <a:lstStyle/>
          <a:p>
            <a:r>
              <a:rPr lang="en-US"/>
              <a:t>How to write a Media Release               Peter Cox ABF Marketing                                                                                                     Peter Cox ABF Marketing</a:t>
            </a:r>
            <a:endParaRPr lang="en-AU"/>
          </a:p>
        </p:txBody>
      </p:sp>
      <p:sp>
        <p:nvSpPr>
          <p:cNvPr id="7" name="Slide Number Placeholder 6">
            <a:extLst>
              <a:ext uri="{FF2B5EF4-FFF2-40B4-BE49-F238E27FC236}">
                <a16:creationId xmlns:a16="http://schemas.microsoft.com/office/drawing/2014/main" id="{457BE422-7988-3C2F-B751-E929435578A1}"/>
              </a:ext>
            </a:extLst>
          </p:cNvPr>
          <p:cNvSpPr>
            <a:spLocks noGrp="1"/>
          </p:cNvSpPr>
          <p:nvPr>
            <p:ph type="sldNum" sz="quarter" idx="12"/>
          </p:nvPr>
        </p:nvSpPr>
        <p:spPr/>
        <p:txBody>
          <a:bodyPr/>
          <a:lstStyle/>
          <a:p>
            <a:fld id="{ED7C69D7-71DB-4AB7-903C-221553468C3B}" type="slidenum">
              <a:rPr lang="en-AU" smtClean="0"/>
              <a:t>‹#›</a:t>
            </a:fld>
            <a:endParaRPr lang="en-AU"/>
          </a:p>
        </p:txBody>
      </p:sp>
    </p:spTree>
    <p:extLst>
      <p:ext uri="{BB962C8B-B14F-4D97-AF65-F5344CB8AC3E}">
        <p14:creationId xmlns:p14="http://schemas.microsoft.com/office/powerpoint/2010/main" val="3310308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F185-E3CF-10AA-40EF-763CDC5EC8E6}"/>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ABBA5B5-0795-5A0E-4F3B-346269FF9F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C47EFA-40F6-090A-4F79-6B323134BA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F3378ABE-26E2-EC8C-51FA-245AC81BCB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7380D3-4BB6-E73B-F7B5-7577A0F226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F66A8A7C-92D2-28EB-AF0F-0FFB5F3E5BAE}"/>
              </a:ext>
            </a:extLst>
          </p:cNvPr>
          <p:cNvSpPr>
            <a:spLocks noGrp="1"/>
          </p:cNvSpPr>
          <p:nvPr>
            <p:ph type="dt" sz="half" idx="10"/>
          </p:nvPr>
        </p:nvSpPr>
        <p:spPr/>
        <p:txBody>
          <a:bodyPr/>
          <a:lstStyle/>
          <a:p>
            <a:fld id="{E5C58067-80CE-4D17-AE38-2C7D96E92CA2}" type="datetime1">
              <a:rPr lang="en-AU" smtClean="0"/>
              <a:t>16/04/2023</a:t>
            </a:fld>
            <a:endParaRPr lang="en-AU"/>
          </a:p>
        </p:txBody>
      </p:sp>
      <p:sp>
        <p:nvSpPr>
          <p:cNvPr id="8" name="Footer Placeholder 7">
            <a:extLst>
              <a:ext uri="{FF2B5EF4-FFF2-40B4-BE49-F238E27FC236}">
                <a16:creationId xmlns:a16="http://schemas.microsoft.com/office/drawing/2014/main" id="{AD18BE38-B4E6-C65F-30CB-7F122F746251}"/>
              </a:ext>
            </a:extLst>
          </p:cNvPr>
          <p:cNvSpPr>
            <a:spLocks noGrp="1"/>
          </p:cNvSpPr>
          <p:nvPr>
            <p:ph type="ftr" sz="quarter" idx="11"/>
          </p:nvPr>
        </p:nvSpPr>
        <p:spPr/>
        <p:txBody>
          <a:bodyPr/>
          <a:lstStyle/>
          <a:p>
            <a:r>
              <a:rPr lang="en-US"/>
              <a:t>How to write a Media Release               Peter Cox ABF Marketing                                                                                                     Peter Cox ABF Marketing</a:t>
            </a:r>
            <a:endParaRPr lang="en-AU"/>
          </a:p>
        </p:txBody>
      </p:sp>
      <p:sp>
        <p:nvSpPr>
          <p:cNvPr id="9" name="Slide Number Placeholder 8">
            <a:extLst>
              <a:ext uri="{FF2B5EF4-FFF2-40B4-BE49-F238E27FC236}">
                <a16:creationId xmlns:a16="http://schemas.microsoft.com/office/drawing/2014/main" id="{3C32CB0C-421A-BB18-F710-6562D09D732D}"/>
              </a:ext>
            </a:extLst>
          </p:cNvPr>
          <p:cNvSpPr>
            <a:spLocks noGrp="1"/>
          </p:cNvSpPr>
          <p:nvPr>
            <p:ph type="sldNum" sz="quarter" idx="12"/>
          </p:nvPr>
        </p:nvSpPr>
        <p:spPr/>
        <p:txBody>
          <a:bodyPr/>
          <a:lstStyle/>
          <a:p>
            <a:fld id="{ED7C69D7-71DB-4AB7-903C-221553468C3B}" type="slidenum">
              <a:rPr lang="en-AU" smtClean="0"/>
              <a:t>‹#›</a:t>
            </a:fld>
            <a:endParaRPr lang="en-AU"/>
          </a:p>
        </p:txBody>
      </p:sp>
    </p:spTree>
    <p:extLst>
      <p:ext uri="{BB962C8B-B14F-4D97-AF65-F5344CB8AC3E}">
        <p14:creationId xmlns:p14="http://schemas.microsoft.com/office/powerpoint/2010/main" val="2602279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5E853-CAC1-F5CF-57B7-D9D953BA832D}"/>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0599BEF-A656-0B30-61B3-30D2A9FD8513}"/>
              </a:ext>
            </a:extLst>
          </p:cNvPr>
          <p:cNvSpPr>
            <a:spLocks noGrp="1"/>
          </p:cNvSpPr>
          <p:nvPr>
            <p:ph type="dt" sz="half" idx="10"/>
          </p:nvPr>
        </p:nvSpPr>
        <p:spPr/>
        <p:txBody>
          <a:bodyPr/>
          <a:lstStyle/>
          <a:p>
            <a:fld id="{7D324D27-1B06-439B-AF8B-949443B62BA8}" type="datetime1">
              <a:rPr lang="en-AU" smtClean="0"/>
              <a:t>16/04/2023</a:t>
            </a:fld>
            <a:endParaRPr lang="en-AU"/>
          </a:p>
        </p:txBody>
      </p:sp>
      <p:sp>
        <p:nvSpPr>
          <p:cNvPr id="4" name="Footer Placeholder 3">
            <a:extLst>
              <a:ext uri="{FF2B5EF4-FFF2-40B4-BE49-F238E27FC236}">
                <a16:creationId xmlns:a16="http://schemas.microsoft.com/office/drawing/2014/main" id="{3E9EC256-15BD-998A-3155-33766DB88884}"/>
              </a:ext>
            </a:extLst>
          </p:cNvPr>
          <p:cNvSpPr>
            <a:spLocks noGrp="1"/>
          </p:cNvSpPr>
          <p:nvPr>
            <p:ph type="ftr" sz="quarter" idx="11"/>
          </p:nvPr>
        </p:nvSpPr>
        <p:spPr/>
        <p:txBody>
          <a:bodyPr/>
          <a:lstStyle/>
          <a:p>
            <a:r>
              <a:rPr lang="en-US"/>
              <a:t>How to write a Media Release               Peter Cox ABF Marketing                                                                                                     Peter Cox ABF Marketing</a:t>
            </a:r>
            <a:endParaRPr lang="en-AU"/>
          </a:p>
        </p:txBody>
      </p:sp>
      <p:sp>
        <p:nvSpPr>
          <p:cNvPr id="5" name="Slide Number Placeholder 4">
            <a:extLst>
              <a:ext uri="{FF2B5EF4-FFF2-40B4-BE49-F238E27FC236}">
                <a16:creationId xmlns:a16="http://schemas.microsoft.com/office/drawing/2014/main" id="{AC37EE30-C6FA-1F7C-83F0-30B87C5D2B51}"/>
              </a:ext>
            </a:extLst>
          </p:cNvPr>
          <p:cNvSpPr>
            <a:spLocks noGrp="1"/>
          </p:cNvSpPr>
          <p:nvPr>
            <p:ph type="sldNum" sz="quarter" idx="12"/>
          </p:nvPr>
        </p:nvSpPr>
        <p:spPr/>
        <p:txBody>
          <a:bodyPr/>
          <a:lstStyle/>
          <a:p>
            <a:fld id="{ED7C69D7-71DB-4AB7-903C-221553468C3B}" type="slidenum">
              <a:rPr lang="en-AU" smtClean="0"/>
              <a:t>‹#›</a:t>
            </a:fld>
            <a:endParaRPr lang="en-AU"/>
          </a:p>
        </p:txBody>
      </p:sp>
    </p:spTree>
    <p:extLst>
      <p:ext uri="{BB962C8B-B14F-4D97-AF65-F5344CB8AC3E}">
        <p14:creationId xmlns:p14="http://schemas.microsoft.com/office/powerpoint/2010/main" val="3225004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B179CC-22A2-8429-B136-8731284957AC}"/>
              </a:ext>
            </a:extLst>
          </p:cNvPr>
          <p:cNvSpPr>
            <a:spLocks noGrp="1"/>
          </p:cNvSpPr>
          <p:nvPr>
            <p:ph type="dt" sz="half" idx="10"/>
          </p:nvPr>
        </p:nvSpPr>
        <p:spPr/>
        <p:txBody>
          <a:bodyPr/>
          <a:lstStyle/>
          <a:p>
            <a:fld id="{C175D10E-E597-4BAC-8DE4-6070F87CA1EE}" type="datetime1">
              <a:rPr lang="en-AU" smtClean="0"/>
              <a:t>16/04/2023</a:t>
            </a:fld>
            <a:endParaRPr lang="en-AU"/>
          </a:p>
        </p:txBody>
      </p:sp>
      <p:sp>
        <p:nvSpPr>
          <p:cNvPr id="3" name="Footer Placeholder 2">
            <a:extLst>
              <a:ext uri="{FF2B5EF4-FFF2-40B4-BE49-F238E27FC236}">
                <a16:creationId xmlns:a16="http://schemas.microsoft.com/office/drawing/2014/main" id="{F3CD5843-5FF8-783B-3D21-44AF71D494BA}"/>
              </a:ext>
            </a:extLst>
          </p:cNvPr>
          <p:cNvSpPr>
            <a:spLocks noGrp="1"/>
          </p:cNvSpPr>
          <p:nvPr>
            <p:ph type="ftr" sz="quarter" idx="11"/>
          </p:nvPr>
        </p:nvSpPr>
        <p:spPr/>
        <p:txBody>
          <a:bodyPr/>
          <a:lstStyle/>
          <a:p>
            <a:r>
              <a:rPr lang="en-US"/>
              <a:t>How to write a Media Release               Peter Cox ABF Marketing                                                                                                     Peter Cox ABF Marketing</a:t>
            </a:r>
            <a:endParaRPr lang="en-AU"/>
          </a:p>
        </p:txBody>
      </p:sp>
      <p:sp>
        <p:nvSpPr>
          <p:cNvPr id="4" name="Slide Number Placeholder 3">
            <a:extLst>
              <a:ext uri="{FF2B5EF4-FFF2-40B4-BE49-F238E27FC236}">
                <a16:creationId xmlns:a16="http://schemas.microsoft.com/office/drawing/2014/main" id="{A183F921-FBED-E7D3-1B3D-3D54A5503A20}"/>
              </a:ext>
            </a:extLst>
          </p:cNvPr>
          <p:cNvSpPr>
            <a:spLocks noGrp="1"/>
          </p:cNvSpPr>
          <p:nvPr>
            <p:ph type="sldNum" sz="quarter" idx="12"/>
          </p:nvPr>
        </p:nvSpPr>
        <p:spPr/>
        <p:txBody>
          <a:bodyPr/>
          <a:lstStyle/>
          <a:p>
            <a:fld id="{ED7C69D7-71DB-4AB7-903C-221553468C3B}" type="slidenum">
              <a:rPr lang="en-AU" smtClean="0"/>
              <a:t>‹#›</a:t>
            </a:fld>
            <a:endParaRPr lang="en-AU"/>
          </a:p>
        </p:txBody>
      </p:sp>
    </p:spTree>
    <p:extLst>
      <p:ext uri="{BB962C8B-B14F-4D97-AF65-F5344CB8AC3E}">
        <p14:creationId xmlns:p14="http://schemas.microsoft.com/office/powerpoint/2010/main" val="828092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7C40B-683B-C926-B71C-0A9D8A89E7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9BD7277F-35A4-CF7E-C745-62F213AF80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E8206E68-C505-408B-BC49-CE6C9F587D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0A9786-6AD5-2E51-65F1-1CBF919F2DAD}"/>
              </a:ext>
            </a:extLst>
          </p:cNvPr>
          <p:cNvSpPr>
            <a:spLocks noGrp="1"/>
          </p:cNvSpPr>
          <p:nvPr>
            <p:ph type="dt" sz="half" idx="10"/>
          </p:nvPr>
        </p:nvSpPr>
        <p:spPr/>
        <p:txBody>
          <a:bodyPr/>
          <a:lstStyle/>
          <a:p>
            <a:fld id="{406C8200-A0EB-4868-AE8C-08044FE4A38A}" type="datetime1">
              <a:rPr lang="en-AU" smtClean="0"/>
              <a:t>16/04/2023</a:t>
            </a:fld>
            <a:endParaRPr lang="en-AU"/>
          </a:p>
        </p:txBody>
      </p:sp>
      <p:sp>
        <p:nvSpPr>
          <p:cNvPr id="6" name="Footer Placeholder 5">
            <a:extLst>
              <a:ext uri="{FF2B5EF4-FFF2-40B4-BE49-F238E27FC236}">
                <a16:creationId xmlns:a16="http://schemas.microsoft.com/office/drawing/2014/main" id="{A8EA90AB-4C0D-5EC7-6D39-3EC25EA698C6}"/>
              </a:ext>
            </a:extLst>
          </p:cNvPr>
          <p:cNvSpPr>
            <a:spLocks noGrp="1"/>
          </p:cNvSpPr>
          <p:nvPr>
            <p:ph type="ftr" sz="quarter" idx="11"/>
          </p:nvPr>
        </p:nvSpPr>
        <p:spPr/>
        <p:txBody>
          <a:bodyPr/>
          <a:lstStyle/>
          <a:p>
            <a:r>
              <a:rPr lang="en-US"/>
              <a:t>How to write a Media Release               Peter Cox ABF Marketing                                                                                                     Peter Cox ABF Marketing</a:t>
            </a:r>
            <a:endParaRPr lang="en-AU"/>
          </a:p>
        </p:txBody>
      </p:sp>
      <p:sp>
        <p:nvSpPr>
          <p:cNvPr id="7" name="Slide Number Placeholder 6">
            <a:extLst>
              <a:ext uri="{FF2B5EF4-FFF2-40B4-BE49-F238E27FC236}">
                <a16:creationId xmlns:a16="http://schemas.microsoft.com/office/drawing/2014/main" id="{0BC8DC51-08C1-9ADA-786B-1FABE1FB0DD5}"/>
              </a:ext>
            </a:extLst>
          </p:cNvPr>
          <p:cNvSpPr>
            <a:spLocks noGrp="1"/>
          </p:cNvSpPr>
          <p:nvPr>
            <p:ph type="sldNum" sz="quarter" idx="12"/>
          </p:nvPr>
        </p:nvSpPr>
        <p:spPr/>
        <p:txBody>
          <a:bodyPr/>
          <a:lstStyle/>
          <a:p>
            <a:fld id="{ED7C69D7-71DB-4AB7-903C-221553468C3B}" type="slidenum">
              <a:rPr lang="en-AU" smtClean="0"/>
              <a:t>‹#›</a:t>
            </a:fld>
            <a:endParaRPr lang="en-AU"/>
          </a:p>
        </p:txBody>
      </p:sp>
    </p:spTree>
    <p:extLst>
      <p:ext uri="{BB962C8B-B14F-4D97-AF65-F5344CB8AC3E}">
        <p14:creationId xmlns:p14="http://schemas.microsoft.com/office/powerpoint/2010/main" val="2427846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83ED4-9301-7926-C254-2C194435DB9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F039EE0-B35A-FB1E-CA85-58DB58B91D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E350672-A87D-56F8-AB87-9C314A4B34A6}"/>
              </a:ext>
            </a:extLst>
          </p:cNvPr>
          <p:cNvSpPr>
            <a:spLocks noGrp="1"/>
          </p:cNvSpPr>
          <p:nvPr>
            <p:ph type="dt" sz="half" idx="10"/>
          </p:nvPr>
        </p:nvSpPr>
        <p:spPr/>
        <p:txBody>
          <a:bodyPr/>
          <a:lstStyle/>
          <a:p>
            <a:fld id="{5B298589-14C3-4611-864E-05B4900CBF08}" type="datetime1">
              <a:rPr lang="en-AU" smtClean="0"/>
              <a:t>16/04/2023</a:t>
            </a:fld>
            <a:endParaRPr lang="en-AU"/>
          </a:p>
        </p:txBody>
      </p:sp>
      <p:sp>
        <p:nvSpPr>
          <p:cNvPr id="5" name="Footer Placeholder 4">
            <a:extLst>
              <a:ext uri="{FF2B5EF4-FFF2-40B4-BE49-F238E27FC236}">
                <a16:creationId xmlns:a16="http://schemas.microsoft.com/office/drawing/2014/main" id="{34E42D5E-430F-F100-B5F9-2E654FB81A8A}"/>
              </a:ext>
            </a:extLst>
          </p:cNvPr>
          <p:cNvSpPr>
            <a:spLocks noGrp="1"/>
          </p:cNvSpPr>
          <p:nvPr>
            <p:ph type="ftr" sz="quarter" idx="11"/>
          </p:nvPr>
        </p:nvSpPr>
        <p:spPr/>
        <p:txBody>
          <a:bodyPr/>
          <a:lstStyle/>
          <a:p>
            <a:r>
              <a:rPr lang="en-US"/>
              <a:t>How to write a Media Release               Peter Cox ABF Marketing                                                                                                     Peter Cox ABF Marketing</a:t>
            </a:r>
            <a:endParaRPr lang="en-AU"/>
          </a:p>
        </p:txBody>
      </p:sp>
      <p:sp>
        <p:nvSpPr>
          <p:cNvPr id="6" name="Slide Number Placeholder 5">
            <a:extLst>
              <a:ext uri="{FF2B5EF4-FFF2-40B4-BE49-F238E27FC236}">
                <a16:creationId xmlns:a16="http://schemas.microsoft.com/office/drawing/2014/main" id="{C366B02C-AB45-18F6-73D9-8E75A7A781DF}"/>
              </a:ext>
            </a:extLst>
          </p:cNvPr>
          <p:cNvSpPr>
            <a:spLocks noGrp="1"/>
          </p:cNvSpPr>
          <p:nvPr>
            <p:ph type="sldNum" sz="quarter" idx="12"/>
          </p:nvPr>
        </p:nvSpPr>
        <p:spPr/>
        <p:txBody>
          <a:bodyPr/>
          <a:lstStyle/>
          <a:p>
            <a:fld id="{6E2AD316-8833-42B2-91F1-9A7E684E0EAE}" type="slidenum">
              <a:rPr lang="en-AU" smtClean="0"/>
              <a:t>‹#›</a:t>
            </a:fld>
            <a:endParaRPr lang="en-AU"/>
          </a:p>
        </p:txBody>
      </p:sp>
    </p:spTree>
    <p:extLst>
      <p:ext uri="{BB962C8B-B14F-4D97-AF65-F5344CB8AC3E}">
        <p14:creationId xmlns:p14="http://schemas.microsoft.com/office/powerpoint/2010/main" val="11931427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7AEA5-79C4-3B9A-2C2D-BFB36B7798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7096AC5C-7505-909B-8E3B-2CA693FFA8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046BF691-AB05-FD6E-267E-BB2DA32B6F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45A0E7-9553-89C6-23FD-C1850F529FE0}"/>
              </a:ext>
            </a:extLst>
          </p:cNvPr>
          <p:cNvSpPr>
            <a:spLocks noGrp="1"/>
          </p:cNvSpPr>
          <p:nvPr>
            <p:ph type="dt" sz="half" idx="10"/>
          </p:nvPr>
        </p:nvSpPr>
        <p:spPr/>
        <p:txBody>
          <a:bodyPr/>
          <a:lstStyle/>
          <a:p>
            <a:fld id="{927EE1D0-FCD9-410C-A4B7-6BA8CDC1ECA9}" type="datetime1">
              <a:rPr lang="en-AU" smtClean="0"/>
              <a:t>16/04/2023</a:t>
            </a:fld>
            <a:endParaRPr lang="en-AU"/>
          </a:p>
        </p:txBody>
      </p:sp>
      <p:sp>
        <p:nvSpPr>
          <p:cNvPr id="6" name="Footer Placeholder 5">
            <a:extLst>
              <a:ext uri="{FF2B5EF4-FFF2-40B4-BE49-F238E27FC236}">
                <a16:creationId xmlns:a16="http://schemas.microsoft.com/office/drawing/2014/main" id="{B5226892-83B4-184F-BEC6-2378E4975C03}"/>
              </a:ext>
            </a:extLst>
          </p:cNvPr>
          <p:cNvSpPr>
            <a:spLocks noGrp="1"/>
          </p:cNvSpPr>
          <p:nvPr>
            <p:ph type="ftr" sz="quarter" idx="11"/>
          </p:nvPr>
        </p:nvSpPr>
        <p:spPr/>
        <p:txBody>
          <a:bodyPr/>
          <a:lstStyle/>
          <a:p>
            <a:r>
              <a:rPr lang="en-US"/>
              <a:t>How to write a Media Release               Peter Cox ABF Marketing                                                                                                     Peter Cox ABF Marketing</a:t>
            </a:r>
            <a:endParaRPr lang="en-AU"/>
          </a:p>
        </p:txBody>
      </p:sp>
      <p:sp>
        <p:nvSpPr>
          <p:cNvPr id="7" name="Slide Number Placeholder 6">
            <a:extLst>
              <a:ext uri="{FF2B5EF4-FFF2-40B4-BE49-F238E27FC236}">
                <a16:creationId xmlns:a16="http://schemas.microsoft.com/office/drawing/2014/main" id="{A2E78BC3-5D50-29B3-7166-49310F0CF2A8}"/>
              </a:ext>
            </a:extLst>
          </p:cNvPr>
          <p:cNvSpPr>
            <a:spLocks noGrp="1"/>
          </p:cNvSpPr>
          <p:nvPr>
            <p:ph type="sldNum" sz="quarter" idx="12"/>
          </p:nvPr>
        </p:nvSpPr>
        <p:spPr/>
        <p:txBody>
          <a:bodyPr/>
          <a:lstStyle/>
          <a:p>
            <a:fld id="{ED7C69D7-71DB-4AB7-903C-221553468C3B}" type="slidenum">
              <a:rPr lang="en-AU" smtClean="0"/>
              <a:t>‹#›</a:t>
            </a:fld>
            <a:endParaRPr lang="en-AU"/>
          </a:p>
        </p:txBody>
      </p:sp>
    </p:spTree>
    <p:extLst>
      <p:ext uri="{BB962C8B-B14F-4D97-AF65-F5344CB8AC3E}">
        <p14:creationId xmlns:p14="http://schemas.microsoft.com/office/powerpoint/2010/main" val="11406451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F9F52-3C6A-9917-AFA9-9B490D92DFE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E3BA3B5-2C3C-56EE-8588-11E8B74433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37FF825-6AE8-D4A9-CFD0-F2C904873CC3}"/>
              </a:ext>
            </a:extLst>
          </p:cNvPr>
          <p:cNvSpPr>
            <a:spLocks noGrp="1"/>
          </p:cNvSpPr>
          <p:nvPr>
            <p:ph type="dt" sz="half" idx="10"/>
          </p:nvPr>
        </p:nvSpPr>
        <p:spPr/>
        <p:txBody>
          <a:bodyPr/>
          <a:lstStyle/>
          <a:p>
            <a:fld id="{2C4289D5-6BA7-4ADD-9D39-D593E69D938A}" type="datetime1">
              <a:rPr lang="en-AU" smtClean="0"/>
              <a:t>16/04/2023</a:t>
            </a:fld>
            <a:endParaRPr lang="en-AU"/>
          </a:p>
        </p:txBody>
      </p:sp>
      <p:sp>
        <p:nvSpPr>
          <p:cNvPr id="5" name="Footer Placeholder 4">
            <a:extLst>
              <a:ext uri="{FF2B5EF4-FFF2-40B4-BE49-F238E27FC236}">
                <a16:creationId xmlns:a16="http://schemas.microsoft.com/office/drawing/2014/main" id="{150C3E62-012F-ECCE-F0D5-0953A26D1053}"/>
              </a:ext>
            </a:extLst>
          </p:cNvPr>
          <p:cNvSpPr>
            <a:spLocks noGrp="1"/>
          </p:cNvSpPr>
          <p:nvPr>
            <p:ph type="ftr" sz="quarter" idx="11"/>
          </p:nvPr>
        </p:nvSpPr>
        <p:spPr/>
        <p:txBody>
          <a:bodyPr/>
          <a:lstStyle/>
          <a:p>
            <a:r>
              <a:rPr lang="en-US"/>
              <a:t>How to write a Media Release               Peter Cox ABF Marketing                                                                                                     Peter Cox ABF Marketing</a:t>
            </a:r>
            <a:endParaRPr lang="en-AU"/>
          </a:p>
        </p:txBody>
      </p:sp>
      <p:sp>
        <p:nvSpPr>
          <p:cNvPr id="6" name="Slide Number Placeholder 5">
            <a:extLst>
              <a:ext uri="{FF2B5EF4-FFF2-40B4-BE49-F238E27FC236}">
                <a16:creationId xmlns:a16="http://schemas.microsoft.com/office/drawing/2014/main" id="{EAF994FE-9D64-CE9B-A4E3-EE0E038C6DF3}"/>
              </a:ext>
            </a:extLst>
          </p:cNvPr>
          <p:cNvSpPr>
            <a:spLocks noGrp="1"/>
          </p:cNvSpPr>
          <p:nvPr>
            <p:ph type="sldNum" sz="quarter" idx="12"/>
          </p:nvPr>
        </p:nvSpPr>
        <p:spPr/>
        <p:txBody>
          <a:bodyPr/>
          <a:lstStyle/>
          <a:p>
            <a:fld id="{ED7C69D7-71DB-4AB7-903C-221553468C3B}" type="slidenum">
              <a:rPr lang="en-AU" smtClean="0"/>
              <a:t>‹#›</a:t>
            </a:fld>
            <a:endParaRPr lang="en-AU"/>
          </a:p>
        </p:txBody>
      </p:sp>
    </p:spTree>
    <p:extLst>
      <p:ext uri="{BB962C8B-B14F-4D97-AF65-F5344CB8AC3E}">
        <p14:creationId xmlns:p14="http://schemas.microsoft.com/office/powerpoint/2010/main" val="1161925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72BE0D-A1E7-20EE-8A04-97A53BD1501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A643EDB-47D6-A9E9-6D19-28B37C0B8E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A4BECC0-A54C-9376-955F-5DDCA760848B}"/>
              </a:ext>
            </a:extLst>
          </p:cNvPr>
          <p:cNvSpPr>
            <a:spLocks noGrp="1"/>
          </p:cNvSpPr>
          <p:nvPr>
            <p:ph type="dt" sz="half" idx="10"/>
          </p:nvPr>
        </p:nvSpPr>
        <p:spPr/>
        <p:txBody>
          <a:bodyPr/>
          <a:lstStyle/>
          <a:p>
            <a:fld id="{6FD9AFA5-5718-4B07-92CF-E0E4C3DACF31}" type="datetime1">
              <a:rPr lang="en-AU" smtClean="0"/>
              <a:t>16/04/2023</a:t>
            </a:fld>
            <a:endParaRPr lang="en-AU"/>
          </a:p>
        </p:txBody>
      </p:sp>
      <p:sp>
        <p:nvSpPr>
          <p:cNvPr id="5" name="Footer Placeholder 4">
            <a:extLst>
              <a:ext uri="{FF2B5EF4-FFF2-40B4-BE49-F238E27FC236}">
                <a16:creationId xmlns:a16="http://schemas.microsoft.com/office/drawing/2014/main" id="{4A28CD14-6C9C-4069-78F4-DD5102A4AED6}"/>
              </a:ext>
            </a:extLst>
          </p:cNvPr>
          <p:cNvSpPr>
            <a:spLocks noGrp="1"/>
          </p:cNvSpPr>
          <p:nvPr>
            <p:ph type="ftr" sz="quarter" idx="11"/>
          </p:nvPr>
        </p:nvSpPr>
        <p:spPr/>
        <p:txBody>
          <a:bodyPr/>
          <a:lstStyle/>
          <a:p>
            <a:r>
              <a:rPr lang="en-US"/>
              <a:t>How to write a Media Release               Peter Cox ABF Marketing                                                                                                     Peter Cox ABF Marketing</a:t>
            </a:r>
            <a:endParaRPr lang="en-AU"/>
          </a:p>
        </p:txBody>
      </p:sp>
      <p:sp>
        <p:nvSpPr>
          <p:cNvPr id="6" name="Slide Number Placeholder 5">
            <a:extLst>
              <a:ext uri="{FF2B5EF4-FFF2-40B4-BE49-F238E27FC236}">
                <a16:creationId xmlns:a16="http://schemas.microsoft.com/office/drawing/2014/main" id="{B081C94D-7B32-6629-7380-3DD56801F23F}"/>
              </a:ext>
            </a:extLst>
          </p:cNvPr>
          <p:cNvSpPr>
            <a:spLocks noGrp="1"/>
          </p:cNvSpPr>
          <p:nvPr>
            <p:ph type="sldNum" sz="quarter" idx="12"/>
          </p:nvPr>
        </p:nvSpPr>
        <p:spPr/>
        <p:txBody>
          <a:bodyPr/>
          <a:lstStyle/>
          <a:p>
            <a:fld id="{ED7C69D7-71DB-4AB7-903C-221553468C3B}" type="slidenum">
              <a:rPr lang="en-AU" smtClean="0"/>
              <a:t>‹#›</a:t>
            </a:fld>
            <a:endParaRPr lang="en-AU"/>
          </a:p>
        </p:txBody>
      </p:sp>
    </p:spTree>
    <p:extLst>
      <p:ext uri="{BB962C8B-B14F-4D97-AF65-F5344CB8AC3E}">
        <p14:creationId xmlns:p14="http://schemas.microsoft.com/office/powerpoint/2010/main" val="38853883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148CD-1DCC-078E-A0A0-559E8C24C7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E422DDA6-29F1-CD4E-7AF8-F64E3588C9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45A67554-E8F0-D534-2739-2C147634189F}"/>
              </a:ext>
            </a:extLst>
          </p:cNvPr>
          <p:cNvSpPr>
            <a:spLocks noGrp="1"/>
          </p:cNvSpPr>
          <p:nvPr>
            <p:ph type="dt" sz="half" idx="10"/>
          </p:nvPr>
        </p:nvSpPr>
        <p:spPr/>
        <p:txBody>
          <a:bodyPr/>
          <a:lstStyle/>
          <a:p>
            <a:fld id="{E1ECCF96-48B4-41CF-AB3F-FEAC656E992C}" type="datetime1">
              <a:rPr lang="en-AU" smtClean="0"/>
              <a:t>16/04/2023</a:t>
            </a:fld>
            <a:endParaRPr lang="en-AU"/>
          </a:p>
        </p:txBody>
      </p:sp>
      <p:sp>
        <p:nvSpPr>
          <p:cNvPr id="5" name="Footer Placeholder 4">
            <a:extLst>
              <a:ext uri="{FF2B5EF4-FFF2-40B4-BE49-F238E27FC236}">
                <a16:creationId xmlns:a16="http://schemas.microsoft.com/office/drawing/2014/main" id="{4843C458-C2C2-FF0D-3BBC-1CA43E283A66}"/>
              </a:ext>
            </a:extLst>
          </p:cNvPr>
          <p:cNvSpPr>
            <a:spLocks noGrp="1"/>
          </p:cNvSpPr>
          <p:nvPr>
            <p:ph type="ftr" sz="quarter" idx="11"/>
          </p:nvPr>
        </p:nvSpPr>
        <p:spPr/>
        <p:txBody>
          <a:bodyPr/>
          <a:lstStyle/>
          <a:p>
            <a:r>
              <a:rPr lang="en-US"/>
              <a:t>How to write a Media Release               Peter Cox ABF Marketing                                                                                                     Peter Cox ABF Marketing</a:t>
            </a:r>
            <a:endParaRPr lang="en-AU"/>
          </a:p>
        </p:txBody>
      </p:sp>
      <p:sp>
        <p:nvSpPr>
          <p:cNvPr id="6" name="Slide Number Placeholder 5">
            <a:extLst>
              <a:ext uri="{FF2B5EF4-FFF2-40B4-BE49-F238E27FC236}">
                <a16:creationId xmlns:a16="http://schemas.microsoft.com/office/drawing/2014/main" id="{0BD065B8-1546-FE14-69D8-1976471C6240}"/>
              </a:ext>
            </a:extLst>
          </p:cNvPr>
          <p:cNvSpPr>
            <a:spLocks noGrp="1"/>
          </p:cNvSpPr>
          <p:nvPr>
            <p:ph type="sldNum" sz="quarter" idx="12"/>
          </p:nvPr>
        </p:nvSpPr>
        <p:spPr/>
        <p:txBody>
          <a:bodyPr/>
          <a:lstStyle/>
          <a:p>
            <a:fld id="{2233B5CA-614E-4F93-96BD-BDB98F1B2983}" type="slidenum">
              <a:rPr lang="en-AU" smtClean="0"/>
              <a:t>‹#›</a:t>
            </a:fld>
            <a:endParaRPr lang="en-AU"/>
          </a:p>
        </p:txBody>
      </p:sp>
    </p:spTree>
    <p:extLst>
      <p:ext uri="{BB962C8B-B14F-4D97-AF65-F5344CB8AC3E}">
        <p14:creationId xmlns:p14="http://schemas.microsoft.com/office/powerpoint/2010/main" val="989819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05434-538B-55BA-FBDC-3B1606C555A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E217EFF-3C9B-6630-43F7-7D0F8B13C5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FE37285-C036-E082-E8EF-3BA405032B16}"/>
              </a:ext>
            </a:extLst>
          </p:cNvPr>
          <p:cNvSpPr>
            <a:spLocks noGrp="1"/>
          </p:cNvSpPr>
          <p:nvPr>
            <p:ph type="dt" sz="half" idx="10"/>
          </p:nvPr>
        </p:nvSpPr>
        <p:spPr/>
        <p:txBody>
          <a:bodyPr/>
          <a:lstStyle/>
          <a:p>
            <a:fld id="{A80C1411-5EA8-4927-9BD9-6D59E48E9104}" type="datetime1">
              <a:rPr lang="en-AU" smtClean="0"/>
              <a:t>16/04/2023</a:t>
            </a:fld>
            <a:endParaRPr lang="en-AU"/>
          </a:p>
        </p:txBody>
      </p:sp>
      <p:sp>
        <p:nvSpPr>
          <p:cNvPr id="5" name="Footer Placeholder 4">
            <a:extLst>
              <a:ext uri="{FF2B5EF4-FFF2-40B4-BE49-F238E27FC236}">
                <a16:creationId xmlns:a16="http://schemas.microsoft.com/office/drawing/2014/main" id="{6AC8403B-C377-845F-0ACA-4EDC629AA712}"/>
              </a:ext>
            </a:extLst>
          </p:cNvPr>
          <p:cNvSpPr>
            <a:spLocks noGrp="1"/>
          </p:cNvSpPr>
          <p:nvPr>
            <p:ph type="ftr" sz="quarter" idx="11"/>
          </p:nvPr>
        </p:nvSpPr>
        <p:spPr/>
        <p:txBody>
          <a:bodyPr/>
          <a:lstStyle/>
          <a:p>
            <a:r>
              <a:rPr lang="en-US"/>
              <a:t>How to write a Media Release               Peter Cox ABF Marketing                                                                                                     Peter Cox ABF Marketing</a:t>
            </a:r>
            <a:endParaRPr lang="en-AU"/>
          </a:p>
        </p:txBody>
      </p:sp>
      <p:sp>
        <p:nvSpPr>
          <p:cNvPr id="6" name="Slide Number Placeholder 5">
            <a:extLst>
              <a:ext uri="{FF2B5EF4-FFF2-40B4-BE49-F238E27FC236}">
                <a16:creationId xmlns:a16="http://schemas.microsoft.com/office/drawing/2014/main" id="{9E8AC8D2-AFBB-C809-7017-187D9301AA94}"/>
              </a:ext>
            </a:extLst>
          </p:cNvPr>
          <p:cNvSpPr>
            <a:spLocks noGrp="1"/>
          </p:cNvSpPr>
          <p:nvPr>
            <p:ph type="sldNum" sz="quarter" idx="12"/>
          </p:nvPr>
        </p:nvSpPr>
        <p:spPr/>
        <p:txBody>
          <a:bodyPr/>
          <a:lstStyle/>
          <a:p>
            <a:fld id="{2233B5CA-614E-4F93-96BD-BDB98F1B2983}" type="slidenum">
              <a:rPr lang="en-AU" smtClean="0"/>
              <a:t>‹#›</a:t>
            </a:fld>
            <a:endParaRPr lang="en-AU"/>
          </a:p>
        </p:txBody>
      </p:sp>
    </p:spTree>
    <p:extLst>
      <p:ext uri="{BB962C8B-B14F-4D97-AF65-F5344CB8AC3E}">
        <p14:creationId xmlns:p14="http://schemas.microsoft.com/office/powerpoint/2010/main" val="40802270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CFB94-2DB8-B1E1-7FD0-C43C2C68DC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D49023F7-9F3C-3793-B980-4DDFE1BE85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693FA8-0FD5-934B-C5C9-2FB6C86AAE65}"/>
              </a:ext>
            </a:extLst>
          </p:cNvPr>
          <p:cNvSpPr>
            <a:spLocks noGrp="1"/>
          </p:cNvSpPr>
          <p:nvPr>
            <p:ph type="dt" sz="half" idx="10"/>
          </p:nvPr>
        </p:nvSpPr>
        <p:spPr/>
        <p:txBody>
          <a:bodyPr/>
          <a:lstStyle/>
          <a:p>
            <a:fld id="{0C32F523-4AC5-49EC-8B0B-3319CD192680}" type="datetime1">
              <a:rPr lang="en-AU" smtClean="0"/>
              <a:t>16/04/2023</a:t>
            </a:fld>
            <a:endParaRPr lang="en-AU"/>
          </a:p>
        </p:txBody>
      </p:sp>
      <p:sp>
        <p:nvSpPr>
          <p:cNvPr id="5" name="Footer Placeholder 4">
            <a:extLst>
              <a:ext uri="{FF2B5EF4-FFF2-40B4-BE49-F238E27FC236}">
                <a16:creationId xmlns:a16="http://schemas.microsoft.com/office/drawing/2014/main" id="{2DEA7BCB-22B4-B0EA-A568-2F2E9D841B7D}"/>
              </a:ext>
            </a:extLst>
          </p:cNvPr>
          <p:cNvSpPr>
            <a:spLocks noGrp="1"/>
          </p:cNvSpPr>
          <p:nvPr>
            <p:ph type="ftr" sz="quarter" idx="11"/>
          </p:nvPr>
        </p:nvSpPr>
        <p:spPr/>
        <p:txBody>
          <a:bodyPr/>
          <a:lstStyle/>
          <a:p>
            <a:r>
              <a:rPr lang="en-US"/>
              <a:t>How to write a Media Release               Peter Cox ABF Marketing                                                                                                     Peter Cox ABF Marketing</a:t>
            </a:r>
            <a:endParaRPr lang="en-AU"/>
          </a:p>
        </p:txBody>
      </p:sp>
      <p:sp>
        <p:nvSpPr>
          <p:cNvPr id="6" name="Slide Number Placeholder 5">
            <a:extLst>
              <a:ext uri="{FF2B5EF4-FFF2-40B4-BE49-F238E27FC236}">
                <a16:creationId xmlns:a16="http://schemas.microsoft.com/office/drawing/2014/main" id="{6D2ECE58-43C1-B713-3B42-04A719A8EFBC}"/>
              </a:ext>
            </a:extLst>
          </p:cNvPr>
          <p:cNvSpPr>
            <a:spLocks noGrp="1"/>
          </p:cNvSpPr>
          <p:nvPr>
            <p:ph type="sldNum" sz="quarter" idx="12"/>
          </p:nvPr>
        </p:nvSpPr>
        <p:spPr/>
        <p:txBody>
          <a:bodyPr/>
          <a:lstStyle/>
          <a:p>
            <a:fld id="{2233B5CA-614E-4F93-96BD-BDB98F1B2983}" type="slidenum">
              <a:rPr lang="en-AU" smtClean="0"/>
              <a:t>‹#›</a:t>
            </a:fld>
            <a:endParaRPr lang="en-AU"/>
          </a:p>
        </p:txBody>
      </p:sp>
    </p:spTree>
    <p:extLst>
      <p:ext uri="{BB962C8B-B14F-4D97-AF65-F5344CB8AC3E}">
        <p14:creationId xmlns:p14="http://schemas.microsoft.com/office/powerpoint/2010/main" val="31299384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095CC-FC4C-1335-E9B7-44AC02FF975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67709A1-FBD4-E5F4-37AB-FD53D357A3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EB3D18FE-9C1E-E611-52CC-0768CC0867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4D302E7A-E389-7DC4-8B1E-9D0C1CF5C8C2}"/>
              </a:ext>
            </a:extLst>
          </p:cNvPr>
          <p:cNvSpPr>
            <a:spLocks noGrp="1"/>
          </p:cNvSpPr>
          <p:nvPr>
            <p:ph type="dt" sz="half" idx="10"/>
          </p:nvPr>
        </p:nvSpPr>
        <p:spPr/>
        <p:txBody>
          <a:bodyPr/>
          <a:lstStyle/>
          <a:p>
            <a:fld id="{2A10A6E2-2B0C-4A1F-94A5-7EB2EE9F0646}" type="datetime1">
              <a:rPr lang="en-AU" smtClean="0"/>
              <a:t>16/04/2023</a:t>
            </a:fld>
            <a:endParaRPr lang="en-AU"/>
          </a:p>
        </p:txBody>
      </p:sp>
      <p:sp>
        <p:nvSpPr>
          <p:cNvPr id="6" name="Footer Placeholder 5">
            <a:extLst>
              <a:ext uri="{FF2B5EF4-FFF2-40B4-BE49-F238E27FC236}">
                <a16:creationId xmlns:a16="http://schemas.microsoft.com/office/drawing/2014/main" id="{61744236-A2F3-A734-F772-26765D6AFEF6}"/>
              </a:ext>
            </a:extLst>
          </p:cNvPr>
          <p:cNvSpPr>
            <a:spLocks noGrp="1"/>
          </p:cNvSpPr>
          <p:nvPr>
            <p:ph type="ftr" sz="quarter" idx="11"/>
          </p:nvPr>
        </p:nvSpPr>
        <p:spPr/>
        <p:txBody>
          <a:bodyPr/>
          <a:lstStyle/>
          <a:p>
            <a:r>
              <a:rPr lang="en-US"/>
              <a:t>How to write a Media Release               Peter Cox ABF Marketing                                                                                                     Peter Cox ABF Marketing</a:t>
            </a:r>
            <a:endParaRPr lang="en-AU"/>
          </a:p>
        </p:txBody>
      </p:sp>
      <p:sp>
        <p:nvSpPr>
          <p:cNvPr id="7" name="Slide Number Placeholder 6">
            <a:extLst>
              <a:ext uri="{FF2B5EF4-FFF2-40B4-BE49-F238E27FC236}">
                <a16:creationId xmlns:a16="http://schemas.microsoft.com/office/drawing/2014/main" id="{261B4D89-B497-18EA-61E6-ED72A36486B7}"/>
              </a:ext>
            </a:extLst>
          </p:cNvPr>
          <p:cNvSpPr>
            <a:spLocks noGrp="1"/>
          </p:cNvSpPr>
          <p:nvPr>
            <p:ph type="sldNum" sz="quarter" idx="12"/>
          </p:nvPr>
        </p:nvSpPr>
        <p:spPr/>
        <p:txBody>
          <a:bodyPr/>
          <a:lstStyle/>
          <a:p>
            <a:fld id="{2233B5CA-614E-4F93-96BD-BDB98F1B2983}" type="slidenum">
              <a:rPr lang="en-AU" smtClean="0"/>
              <a:t>‹#›</a:t>
            </a:fld>
            <a:endParaRPr lang="en-AU"/>
          </a:p>
        </p:txBody>
      </p:sp>
    </p:spTree>
    <p:extLst>
      <p:ext uri="{BB962C8B-B14F-4D97-AF65-F5344CB8AC3E}">
        <p14:creationId xmlns:p14="http://schemas.microsoft.com/office/powerpoint/2010/main" val="5083508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287C6-538A-25A1-AB64-BF83DECD271D}"/>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5727E40-F29E-BB0F-6C06-A1965CCC10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1BD735-31E5-D106-8A8E-9BA9A47186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2E611F04-61B5-5356-E261-065EF21322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27996A-867E-90DB-FB63-6EB5FF36CF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887962ED-E5CC-C456-7937-79AD0D911A27}"/>
              </a:ext>
            </a:extLst>
          </p:cNvPr>
          <p:cNvSpPr>
            <a:spLocks noGrp="1"/>
          </p:cNvSpPr>
          <p:nvPr>
            <p:ph type="dt" sz="half" idx="10"/>
          </p:nvPr>
        </p:nvSpPr>
        <p:spPr/>
        <p:txBody>
          <a:bodyPr/>
          <a:lstStyle/>
          <a:p>
            <a:fld id="{B8CDB4AD-2D87-47E0-AEDA-248665D8C62F}" type="datetime1">
              <a:rPr lang="en-AU" smtClean="0"/>
              <a:t>16/04/2023</a:t>
            </a:fld>
            <a:endParaRPr lang="en-AU"/>
          </a:p>
        </p:txBody>
      </p:sp>
      <p:sp>
        <p:nvSpPr>
          <p:cNvPr id="8" name="Footer Placeholder 7">
            <a:extLst>
              <a:ext uri="{FF2B5EF4-FFF2-40B4-BE49-F238E27FC236}">
                <a16:creationId xmlns:a16="http://schemas.microsoft.com/office/drawing/2014/main" id="{87B09363-E7CB-62C9-7201-5D6711ED6162}"/>
              </a:ext>
            </a:extLst>
          </p:cNvPr>
          <p:cNvSpPr>
            <a:spLocks noGrp="1"/>
          </p:cNvSpPr>
          <p:nvPr>
            <p:ph type="ftr" sz="quarter" idx="11"/>
          </p:nvPr>
        </p:nvSpPr>
        <p:spPr/>
        <p:txBody>
          <a:bodyPr/>
          <a:lstStyle/>
          <a:p>
            <a:r>
              <a:rPr lang="en-US"/>
              <a:t>How to write a Media Release               Peter Cox ABF Marketing                                                                                                     Peter Cox ABF Marketing</a:t>
            </a:r>
            <a:endParaRPr lang="en-AU"/>
          </a:p>
        </p:txBody>
      </p:sp>
      <p:sp>
        <p:nvSpPr>
          <p:cNvPr id="9" name="Slide Number Placeholder 8">
            <a:extLst>
              <a:ext uri="{FF2B5EF4-FFF2-40B4-BE49-F238E27FC236}">
                <a16:creationId xmlns:a16="http://schemas.microsoft.com/office/drawing/2014/main" id="{6C277772-610F-0AD5-DA83-19F12946C5A9}"/>
              </a:ext>
            </a:extLst>
          </p:cNvPr>
          <p:cNvSpPr>
            <a:spLocks noGrp="1"/>
          </p:cNvSpPr>
          <p:nvPr>
            <p:ph type="sldNum" sz="quarter" idx="12"/>
          </p:nvPr>
        </p:nvSpPr>
        <p:spPr/>
        <p:txBody>
          <a:bodyPr/>
          <a:lstStyle/>
          <a:p>
            <a:fld id="{2233B5CA-614E-4F93-96BD-BDB98F1B2983}" type="slidenum">
              <a:rPr lang="en-AU" smtClean="0"/>
              <a:t>‹#›</a:t>
            </a:fld>
            <a:endParaRPr lang="en-AU"/>
          </a:p>
        </p:txBody>
      </p:sp>
    </p:spTree>
    <p:extLst>
      <p:ext uri="{BB962C8B-B14F-4D97-AF65-F5344CB8AC3E}">
        <p14:creationId xmlns:p14="http://schemas.microsoft.com/office/powerpoint/2010/main" val="5326726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E76DD-5FF2-7423-0C47-11166ACCF01C}"/>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E394FC1D-2DB0-6506-1517-26637DA0DF9B}"/>
              </a:ext>
            </a:extLst>
          </p:cNvPr>
          <p:cNvSpPr>
            <a:spLocks noGrp="1"/>
          </p:cNvSpPr>
          <p:nvPr>
            <p:ph type="dt" sz="half" idx="10"/>
          </p:nvPr>
        </p:nvSpPr>
        <p:spPr/>
        <p:txBody>
          <a:bodyPr/>
          <a:lstStyle/>
          <a:p>
            <a:fld id="{F2362CA3-339E-4CB6-BB2B-EF25264CAB2B}" type="datetime1">
              <a:rPr lang="en-AU" smtClean="0"/>
              <a:t>16/04/2023</a:t>
            </a:fld>
            <a:endParaRPr lang="en-AU"/>
          </a:p>
        </p:txBody>
      </p:sp>
      <p:sp>
        <p:nvSpPr>
          <p:cNvPr id="4" name="Footer Placeholder 3">
            <a:extLst>
              <a:ext uri="{FF2B5EF4-FFF2-40B4-BE49-F238E27FC236}">
                <a16:creationId xmlns:a16="http://schemas.microsoft.com/office/drawing/2014/main" id="{0523BCBA-45E7-36E8-7F1E-E70B5BB97CFA}"/>
              </a:ext>
            </a:extLst>
          </p:cNvPr>
          <p:cNvSpPr>
            <a:spLocks noGrp="1"/>
          </p:cNvSpPr>
          <p:nvPr>
            <p:ph type="ftr" sz="quarter" idx="11"/>
          </p:nvPr>
        </p:nvSpPr>
        <p:spPr/>
        <p:txBody>
          <a:bodyPr/>
          <a:lstStyle/>
          <a:p>
            <a:r>
              <a:rPr lang="en-US"/>
              <a:t>How to write a Media Release               Peter Cox ABF Marketing                                                                                                     Peter Cox ABF Marketing</a:t>
            </a:r>
            <a:endParaRPr lang="en-AU"/>
          </a:p>
        </p:txBody>
      </p:sp>
      <p:sp>
        <p:nvSpPr>
          <p:cNvPr id="5" name="Slide Number Placeholder 4">
            <a:extLst>
              <a:ext uri="{FF2B5EF4-FFF2-40B4-BE49-F238E27FC236}">
                <a16:creationId xmlns:a16="http://schemas.microsoft.com/office/drawing/2014/main" id="{B7F183EA-A414-870F-0D32-D977EA2527C7}"/>
              </a:ext>
            </a:extLst>
          </p:cNvPr>
          <p:cNvSpPr>
            <a:spLocks noGrp="1"/>
          </p:cNvSpPr>
          <p:nvPr>
            <p:ph type="sldNum" sz="quarter" idx="12"/>
          </p:nvPr>
        </p:nvSpPr>
        <p:spPr/>
        <p:txBody>
          <a:bodyPr/>
          <a:lstStyle/>
          <a:p>
            <a:fld id="{2233B5CA-614E-4F93-96BD-BDB98F1B2983}" type="slidenum">
              <a:rPr lang="en-AU" smtClean="0"/>
              <a:t>‹#›</a:t>
            </a:fld>
            <a:endParaRPr lang="en-AU"/>
          </a:p>
        </p:txBody>
      </p:sp>
    </p:spTree>
    <p:extLst>
      <p:ext uri="{BB962C8B-B14F-4D97-AF65-F5344CB8AC3E}">
        <p14:creationId xmlns:p14="http://schemas.microsoft.com/office/powerpoint/2010/main" val="36674935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6E2CCC-977A-674C-6D30-E821E7FFCB1C}"/>
              </a:ext>
            </a:extLst>
          </p:cNvPr>
          <p:cNvSpPr>
            <a:spLocks noGrp="1"/>
          </p:cNvSpPr>
          <p:nvPr>
            <p:ph type="dt" sz="half" idx="10"/>
          </p:nvPr>
        </p:nvSpPr>
        <p:spPr/>
        <p:txBody>
          <a:bodyPr/>
          <a:lstStyle/>
          <a:p>
            <a:fld id="{3ECBF76E-8DC7-4A94-8E37-A68EECBD48E5}" type="datetime1">
              <a:rPr lang="en-AU" smtClean="0"/>
              <a:t>16/04/2023</a:t>
            </a:fld>
            <a:endParaRPr lang="en-AU"/>
          </a:p>
        </p:txBody>
      </p:sp>
      <p:sp>
        <p:nvSpPr>
          <p:cNvPr id="3" name="Footer Placeholder 2">
            <a:extLst>
              <a:ext uri="{FF2B5EF4-FFF2-40B4-BE49-F238E27FC236}">
                <a16:creationId xmlns:a16="http://schemas.microsoft.com/office/drawing/2014/main" id="{DF63342B-543F-F093-8224-ECB372820E54}"/>
              </a:ext>
            </a:extLst>
          </p:cNvPr>
          <p:cNvSpPr>
            <a:spLocks noGrp="1"/>
          </p:cNvSpPr>
          <p:nvPr>
            <p:ph type="ftr" sz="quarter" idx="11"/>
          </p:nvPr>
        </p:nvSpPr>
        <p:spPr/>
        <p:txBody>
          <a:bodyPr/>
          <a:lstStyle/>
          <a:p>
            <a:r>
              <a:rPr lang="en-US"/>
              <a:t>How to write a Media Release               Peter Cox ABF Marketing                                                                                                     Peter Cox ABF Marketing</a:t>
            </a:r>
            <a:endParaRPr lang="en-AU"/>
          </a:p>
        </p:txBody>
      </p:sp>
      <p:sp>
        <p:nvSpPr>
          <p:cNvPr id="4" name="Slide Number Placeholder 3">
            <a:extLst>
              <a:ext uri="{FF2B5EF4-FFF2-40B4-BE49-F238E27FC236}">
                <a16:creationId xmlns:a16="http://schemas.microsoft.com/office/drawing/2014/main" id="{7D340EF1-7CCE-5917-959B-3B6D66B7412A}"/>
              </a:ext>
            </a:extLst>
          </p:cNvPr>
          <p:cNvSpPr>
            <a:spLocks noGrp="1"/>
          </p:cNvSpPr>
          <p:nvPr>
            <p:ph type="sldNum" sz="quarter" idx="12"/>
          </p:nvPr>
        </p:nvSpPr>
        <p:spPr/>
        <p:txBody>
          <a:bodyPr/>
          <a:lstStyle/>
          <a:p>
            <a:fld id="{2233B5CA-614E-4F93-96BD-BDB98F1B2983}" type="slidenum">
              <a:rPr lang="en-AU" smtClean="0"/>
              <a:t>‹#›</a:t>
            </a:fld>
            <a:endParaRPr lang="en-AU"/>
          </a:p>
        </p:txBody>
      </p:sp>
    </p:spTree>
    <p:extLst>
      <p:ext uri="{BB962C8B-B14F-4D97-AF65-F5344CB8AC3E}">
        <p14:creationId xmlns:p14="http://schemas.microsoft.com/office/powerpoint/2010/main" val="3369688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96D8F-5A15-8B6F-24F2-168BD3AC56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CC59155B-491A-BB95-A086-F4A95014A4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7C9AEA-DD23-B432-A846-CF10E9080EE0}"/>
              </a:ext>
            </a:extLst>
          </p:cNvPr>
          <p:cNvSpPr>
            <a:spLocks noGrp="1"/>
          </p:cNvSpPr>
          <p:nvPr>
            <p:ph type="dt" sz="half" idx="10"/>
          </p:nvPr>
        </p:nvSpPr>
        <p:spPr/>
        <p:txBody>
          <a:bodyPr/>
          <a:lstStyle/>
          <a:p>
            <a:fld id="{16C65B67-7787-4F1A-8F87-B7E2E90B6526}" type="datetime1">
              <a:rPr lang="en-AU" smtClean="0"/>
              <a:t>16/04/2023</a:t>
            </a:fld>
            <a:endParaRPr lang="en-AU"/>
          </a:p>
        </p:txBody>
      </p:sp>
      <p:sp>
        <p:nvSpPr>
          <p:cNvPr id="5" name="Footer Placeholder 4">
            <a:extLst>
              <a:ext uri="{FF2B5EF4-FFF2-40B4-BE49-F238E27FC236}">
                <a16:creationId xmlns:a16="http://schemas.microsoft.com/office/drawing/2014/main" id="{9387677E-906B-BB06-1894-B16C6FE4AF90}"/>
              </a:ext>
            </a:extLst>
          </p:cNvPr>
          <p:cNvSpPr>
            <a:spLocks noGrp="1"/>
          </p:cNvSpPr>
          <p:nvPr>
            <p:ph type="ftr" sz="quarter" idx="11"/>
          </p:nvPr>
        </p:nvSpPr>
        <p:spPr/>
        <p:txBody>
          <a:bodyPr/>
          <a:lstStyle/>
          <a:p>
            <a:r>
              <a:rPr lang="en-US"/>
              <a:t>How to write a Media Release               Peter Cox ABF Marketing                                                                                                     Peter Cox ABF Marketing</a:t>
            </a:r>
            <a:endParaRPr lang="en-AU"/>
          </a:p>
        </p:txBody>
      </p:sp>
      <p:sp>
        <p:nvSpPr>
          <p:cNvPr id="6" name="Slide Number Placeholder 5">
            <a:extLst>
              <a:ext uri="{FF2B5EF4-FFF2-40B4-BE49-F238E27FC236}">
                <a16:creationId xmlns:a16="http://schemas.microsoft.com/office/drawing/2014/main" id="{EB1D8239-B31A-C4FB-9A5F-07FE76D055BC}"/>
              </a:ext>
            </a:extLst>
          </p:cNvPr>
          <p:cNvSpPr>
            <a:spLocks noGrp="1"/>
          </p:cNvSpPr>
          <p:nvPr>
            <p:ph type="sldNum" sz="quarter" idx="12"/>
          </p:nvPr>
        </p:nvSpPr>
        <p:spPr/>
        <p:txBody>
          <a:bodyPr/>
          <a:lstStyle/>
          <a:p>
            <a:fld id="{6E2AD316-8833-42B2-91F1-9A7E684E0EAE}" type="slidenum">
              <a:rPr lang="en-AU" smtClean="0"/>
              <a:t>‹#›</a:t>
            </a:fld>
            <a:endParaRPr lang="en-AU"/>
          </a:p>
        </p:txBody>
      </p:sp>
    </p:spTree>
    <p:extLst>
      <p:ext uri="{BB962C8B-B14F-4D97-AF65-F5344CB8AC3E}">
        <p14:creationId xmlns:p14="http://schemas.microsoft.com/office/powerpoint/2010/main" val="41678936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D4AAC-3D2F-81A4-6A37-CD41450471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D343796E-142F-9F9C-A9B8-7BD6C71CC2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86F6D3BE-0305-D3F3-10F1-8A379C3A4E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8FBF85-439B-C1D8-4774-214F4F8083DE}"/>
              </a:ext>
            </a:extLst>
          </p:cNvPr>
          <p:cNvSpPr>
            <a:spLocks noGrp="1"/>
          </p:cNvSpPr>
          <p:nvPr>
            <p:ph type="dt" sz="half" idx="10"/>
          </p:nvPr>
        </p:nvSpPr>
        <p:spPr/>
        <p:txBody>
          <a:bodyPr/>
          <a:lstStyle/>
          <a:p>
            <a:fld id="{254370ED-A562-4B62-A8F3-8AE0B7516017}" type="datetime1">
              <a:rPr lang="en-AU" smtClean="0"/>
              <a:t>16/04/2023</a:t>
            </a:fld>
            <a:endParaRPr lang="en-AU"/>
          </a:p>
        </p:txBody>
      </p:sp>
      <p:sp>
        <p:nvSpPr>
          <p:cNvPr id="6" name="Footer Placeholder 5">
            <a:extLst>
              <a:ext uri="{FF2B5EF4-FFF2-40B4-BE49-F238E27FC236}">
                <a16:creationId xmlns:a16="http://schemas.microsoft.com/office/drawing/2014/main" id="{0254934B-E968-382D-3BCA-76742D3AB46A}"/>
              </a:ext>
            </a:extLst>
          </p:cNvPr>
          <p:cNvSpPr>
            <a:spLocks noGrp="1"/>
          </p:cNvSpPr>
          <p:nvPr>
            <p:ph type="ftr" sz="quarter" idx="11"/>
          </p:nvPr>
        </p:nvSpPr>
        <p:spPr/>
        <p:txBody>
          <a:bodyPr/>
          <a:lstStyle/>
          <a:p>
            <a:r>
              <a:rPr lang="en-US"/>
              <a:t>How to write a Media Release               Peter Cox ABF Marketing                                                                                                     Peter Cox ABF Marketing</a:t>
            </a:r>
            <a:endParaRPr lang="en-AU"/>
          </a:p>
        </p:txBody>
      </p:sp>
      <p:sp>
        <p:nvSpPr>
          <p:cNvPr id="7" name="Slide Number Placeholder 6">
            <a:extLst>
              <a:ext uri="{FF2B5EF4-FFF2-40B4-BE49-F238E27FC236}">
                <a16:creationId xmlns:a16="http://schemas.microsoft.com/office/drawing/2014/main" id="{2009B884-2736-705A-548F-BE7FE5C8EB7B}"/>
              </a:ext>
            </a:extLst>
          </p:cNvPr>
          <p:cNvSpPr>
            <a:spLocks noGrp="1"/>
          </p:cNvSpPr>
          <p:nvPr>
            <p:ph type="sldNum" sz="quarter" idx="12"/>
          </p:nvPr>
        </p:nvSpPr>
        <p:spPr/>
        <p:txBody>
          <a:bodyPr/>
          <a:lstStyle/>
          <a:p>
            <a:fld id="{2233B5CA-614E-4F93-96BD-BDB98F1B2983}" type="slidenum">
              <a:rPr lang="en-AU" smtClean="0"/>
              <a:t>‹#›</a:t>
            </a:fld>
            <a:endParaRPr lang="en-AU"/>
          </a:p>
        </p:txBody>
      </p:sp>
    </p:spTree>
    <p:extLst>
      <p:ext uri="{BB962C8B-B14F-4D97-AF65-F5344CB8AC3E}">
        <p14:creationId xmlns:p14="http://schemas.microsoft.com/office/powerpoint/2010/main" val="31822787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0B302-094B-6F96-C1FC-A51EE0FE9A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53CF6F1F-7CA1-48B9-5849-62C92C41D9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6B0B6C23-FC97-D183-13DF-795796EBC4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407F22-03D9-C24F-9EB2-8313F9A255C0}"/>
              </a:ext>
            </a:extLst>
          </p:cNvPr>
          <p:cNvSpPr>
            <a:spLocks noGrp="1"/>
          </p:cNvSpPr>
          <p:nvPr>
            <p:ph type="dt" sz="half" idx="10"/>
          </p:nvPr>
        </p:nvSpPr>
        <p:spPr/>
        <p:txBody>
          <a:bodyPr/>
          <a:lstStyle/>
          <a:p>
            <a:fld id="{BCC8B4E7-D0EE-4338-B6B6-7FE34A043DFA}" type="datetime1">
              <a:rPr lang="en-AU" smtClean="0"/>
              <a:t>16/04/2023</a:t>
            </a:fld>
            <a:endParaRPr lang="en-AU"/>
          </a:p>
        </p:txBody>
      </p:sp>
      <p:sp>
        <p:nvSpPr>
          <p:cNvPr id="6" name="Footer Placeholder 5">
            <a:extLst>
              <a:ext uri="{FF2B5EF4-FFF2-40B4-BE49-F238E27FC236}">
                <a16:creationId xmlns:a16="http://schemas.microsoft.com/office/drawing/2014/main" id="{D38E1238-61CB-9801-CD1F-BA3790B6CAF8}"/>
              </a:ext>
            </a:extLst>
          </p:cNvPr>
          <p:cNvSpPr>
            <a:spLocks noGrp="1"/>
          </p:cNvSpPr>
          <p:nvPr>
            <p:ph type="ftr" sz="quarter" idx="11"/>
          </p:nvPr>
        </p:nvSpPr>
        <p:spPr/>
        <p:txBody>
          <a:bodyPr/>
          <a:lstStyle/>
          <a:p>
            <a:r>
              <a:rPr lang="en-US"/>
              <a:t>How to write a Media Release               Peter Cox ABF Marketing                                                                                                     Peter Cox ABF Marketing</a:t>
            </a:r>
            <a:endParaRPr lang="en-AU"/>
          </a:p>
        </p:txBody>
      </p:sp>
      <p:sp>
        <p:nvSpPr>
          <p:cNvPr id="7" name="Slide Number Placeholder 6">
            <a:extLst>
              <a:ext uri="{FF2B5EF4-FFF2-40B4-BE49-F238E27FC236}">
                <a16:creationId xmlns:a16="http://schemas.microsoft.com/office/drawing/2014/main" id="{04BAA759-3133-AC85-C244-6ED0D1E0E071}"/>
              </a:ext>
            </a:extLst>
          </p:cNvPr>
          <p:cNvSpPr>
            <a:spLocks noGrp="1"/>
          </p:cNvSpPr>
          <p:nvPr>
            <p:ph type="sldNum" sz="quarter" idx="12"/>
          </p:nvPr>
        </p:nvSpPr>
        <p:spPr/>
        <p:txBody>
          <a:bodyPr/>
          <a:lstStyle/>
          <a:p>
            <a:fld id="{2233B5CA-614E-4F93-96BD-BDB98F1B2983}" type="slidenum">
              <a:rPr lang="en-AU" smtClean="0"/>
              <a:t>‹#›</a:t>
            </a:fld>
            <a:endParaRPr lang="en-AU"/>
          </a:p>
        </p:txBody>
      </p:sp>
    </p:spTree>
    <p:extLst>
      <p:ext uri="{BB962C8B-B14F-4D97-AF65-F5344CB8AC3E}">
        <p14:creationId xmlns:p14="http://schemas.microsoft.com/office/powerpoint/2010/main" val="5477572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D39E3-4345-7FEC-8840-EFA7F24BAB2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19C2579-3F73-8B86-7CB6-5F4B1A3C6F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585E405-285F-E404-9974-D58FB4224A3F}"/>
              </a:ext>
            </a:extLst>
          </p:cNvPr>
          <p:cNvSpPr>
            <a:spLocks noGrp="1"/>
          </p:cNvSpPr>
          <p:nvPr>
            <p:ph type="dt" sz="half" idx="10"/>
          </p:nvPr>
        </p:nvSpPr>
        <p:spPr/>
        <p:txBody>
          <a:bodyPr/>
          <a:lstStyle/>
          <a:p>
            <a:fld id="{36B694A8-06D4-4069-A44A-EC1BC0668C8F}" type="datetime1">
              <a:rPr lang="en-AU" smtClean="0"/>
              <a:t>16/04/2023</a:t>
            </a:fld>
            <a:endParaRPr lang="en-AU"/>
          </a:p>
        </p:txBody>
      </p:sp>
      <p:sp>
        <p:nvSpPr>
          <p:cNvPr id="5" name="Footer Placeholder 4">
            <a:extLst>
              <a:ext uri="{FF2B5EF4-FFF2-40B4-BE49-F238E27FC236}">
                <a16:creationId xmlns:a16="http://schemas.microsoft.com/office/drawing/2014/main" id="{926A23A2-5523-C3A9-0096-1F4D4A09CB56}"/>
              </a:ext>
            </a:extLst>
          </p:cNvPr>
          <p:cNvSpPr>
            <a:spLocks noGrp="1"/>
          </p:cNvSpPr>
          <p:nvPr>
            <p:ph type="ftr" sz="quarter" idx="11"/>
          </p:nvPr>
        </p:nvSpPr>
        <p:spPr/>
        <p:txBody>
          <a:bodyPr/>
          <a:lstStyle/>
          <a:p>
            <a:r>
              <a:rPr lang="en-US"/>
              <a:t>How to write a Media Release               Peter Cox ABF Marketing                                                                                                     Peter Cox ABF Marketing</a:t>
            </a:r>
            <a:endParaRPr lang="en-AU"/>
          </a:p>
        </p:txBody>
      </p:sp>
      <p:sp>
        <p:nvSpPr>
          <p:cNvPr id="6" name="Slide Number Placeholder 5">
            <a:extLst>
              <a:ext uri="{FF2B5EF4-FFF2-40B4-BE49-F238E27FC236}">
                <a16:creationId xmlns:a16="http://schemas.microsoft.com/office/drawing/2014/main" id="{85DC0F57-0DAC-CBE4-B4C3-DD3F640FB159}"/>
              </a:ext>
            </a:extLst>
          </p:cNvPr>
          <p:cNvSpPr>
            <a:spLocks noGrp="1"/>
          </p:cNvSpPr>
          <p:nvPr>
            <p:ph type="sldNum" sz="quarter" idx="12"/>
          </p:nvPr>
        </p:nvSpPr>
        <p:spPr/>
        <p:txBody>
          <a:bodyPr/>
          <a:lstStyle/>
          <a:p>
            <a:fld id="{2233B5CA-614E-4F93-96BD-BDB98F1B2983}" type="slidenum">
              <a:rPr lang="en-AU" smtClean="0"/>
              <a:t>‹#›</a:t>
            </a:fld>
            <a:endParaRPr lang="en-AU"/>
          </a:p>
        </p:txBody>
      </p:sp>
    </p:spTree>
    <p:extLst>
      <p:ext uri="{BB962C8B-B14F-4D97-AF65-F5344CB8AC3E}">
        <p14:creationId xmlns:p14="http://schemas.microsoft.com/office/powerpoint/2010/main" val="15637497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1FB623-0FE2-9866-7FC4-BE2C3E24DAF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A19823E-DD80-6CF9-945A-E693244F95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A66F9A1-81CA-86FD-9A5C-A4A1C2D984CE}"/>
              </a:ext>
            </a:extLst>
          </p:cNvPr>
          <p:cNvSpPr>
            <a:spLocks noGrp="1"/>
          </p:cNvSpPr>
          <p:nvPr>
            <p:ph type="dt" sz="half" idx="10"/>
          </p:nvPr>
        </p:nvSpPr>
        <p:spPr/>
        <p:txBody>
          <a:bodyPr/>
          <a:lstStyle/>
          <a:p>
            <a:fld id="{BA896DF2-760D-40F2-BA40-7B9CFFE74739}" type="datetime1">
              <a:rPr lang="en-AU" smtClean="0"/>
              <a:t>16/04/2023</a:t>
            </a:fld>
            <a:endParaRPr lang="en-AU"/>
          </a:p>
        </p:txBody>
      </p:sp>
      <p:sp>
        <p:nvSpPr>
          <p:cNvPr id="5" name="Footer Placeholder 4">
            <a:extLst>
              <a:ext uri="{FF2B5EF4-FFF2-40B4-BE49-F238E27FC236}">
                <a16:creationId xmlns:a16="http://schemas.microsoft.com/office/drawing/2014/main" id="{FD30CFB4-CDDA-65E5-B090-FF424ED7B031}"/>
              </a:ext>
            </a:extLst>
          </p:cNvPr>
          <p:cNvSpPr>
            <a:spLocks noGrp="1"/>
          </p:cNvSpPr>
          <p:nvPr>
            <p:ph type="ftr" sz="quarter" idx="11"/>
          </p:nvPr>
        </p:nvSpPr>
        <p:spPr/>
        <p:txBody>
          <a:bodyPr/>
          <a:lstStyle/>
          <a:p>
            <a:r>
              <a:rPr lang="en-US"/>
              <a:t>How to write a Media Release               Peter Cox ABF Marketing                                                                                                     Peter Cox ABF Marketing</a:t>
            </a:r>
            <a:endParaRPr lang="en-AU"/>
          </a:p>
        </p:txBody>
      </p:sp>
      <p:sp>
        <p:nvSpPr>
          <p:cNvPr id="6" name="Slide Number Placeholder 5">
            <a:extLst>
              <a:ext uri="{FF2B5EF4-FFF2-40B4-BE49-F238E27FC236}">
                <a16:creationId xmlns:a16="http://schemas.microsoft.com/office/drawing/2014/main" id="{80CB1308-8821-F43E-D923-211B9F9D5085}"/>
              </a:ext>
            </a:extLst>
          </p:cNvPr>
          <p:cNvSpPr>
            <a:spLocks noGrp="1"/>
          </p:cNvSpPr>
          <p:nvPr>
            <p:ph type="sldNum" sz="quarter" idx="12"/>
          </p:nvPr>
        </p:nvSpPr>
        <p:spPr/>
        <p:txBody>
          <a:bodyPr/>
          <a:lstStyle/>
          <a:p>
            <a:fld id="{2233B5CA-614E-4F93-96BD-BDB98F1B2983}" type="slidenum">
              <a:rPr lang="en-AU" smtClean="0"/>
              <a:t>‹#›</a:t>
            </a:fld>
            <a:endParaRPr lang="en-AU"/>
          </a:p>
        </p:txBody>
      </p:sp>
    </p:spTree>
    <p:extLst>
      <p:ext uri="{BB962C8B-B14F-4D97-AF65-F5344CB8AC3E}">
        <p14:creationId xmlns:p14="http://schemas.microsoft.com/office/powerpoint/2010/main" val="211371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FECD4-86F3-6FE7-731D-38FAD5A53D0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B63CA88-13AD-50B1-599E-1105478B11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43E8277E-0D75-CD79-DA36-BB3F1659C6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50ABB9EA-B739-D65B-2B8E-2F0AE3F2AC51}"/>
              </a:ext>
            </a:extLst>
          </p:cNvPr>
          <p:cNvSpPr>
            <a:spLocks noGrp="1"/>
          </p:cNvSpPr>
          <p:nvPr>
            <p:ph type="dt" sz="half" idx="10"/>
          </p:nvPr>
        </p:nvSpPr>
        <p:spPr/>
        <p:txBody>
          <a:bodyPr/>
          <a:lstStyle/>
          <a:p>
            <a:fld id="{C2F69213-3276-4E3D-AD7D-74A5A9B49989}" type="datetime1">
              <a:rPr lang="en-AU" smtClean="0"/>
              <a:t>16/04/2023</a:t>
            </a:fld>
            <a:endParaRPr lang="en-AU"/>
          </a:p>
        </p:txBody>
      </p:sp>
      <p:sp>
        <p:nvSpPr>
          <p:cNvPr id="6" name="Footer Placeholder 5">
            <a:extLst>
              <a:ext uri="{FF2B5EF4-FFF2-40B4-BE49-F238E27FC236}">
                <a16:creationId xmlns:a16="http://schemas.microsoft.com/office/drawing/2014/main" id="{CCC5D74F-E0AB-9F5A-26BA-F8053E02E30E}"/>
              </a:ext>
            </a:extLst>
          </p:cNvPr>
          <p:cNvSpPr>
            <a:spLocks noGrp="1"/>
          </p:cNvSpPr>
          <p:nvPr>
            <p:ph type="ftr" sz="quarter" idx="11"/>
          </p:nvPr>
        </p:nvSpPr>
        <p:spPr/>
        <p:txBody>
          <a:bodyPr/>
          <a:lstStyle/>
          <a:p>
            <a:r>
              <a:rPr lang="en-US"/>
              <a:t>How to write a Media Release               Peter Cox ABF Marketing                                                                                                     Peter Cox ABF Marketing</a:t>
            </a:r>
            <a:endParaRPr lang="en-AU"/>
          </a:p>
        </p:txBody>
      </p:sp>
      <p:sp>
        <p:nvSpPr>
          <p:cNvPr id="7" name="Slide Number Placeholder 6">
            <a:extLst>
              <a:ext uri="{FF2B5EF4-FFF2-40B4-BE49-F238E27FC236}">
                <a16:creationId xmlns:a16="http://schemas.microsoft.com/office/drawing/2014/main" id="{D21CDB95-975C-3473-83D5-F0B4E398FDC9}"/>
              </a:ext>
            </a:extLst>
          </p:cNvPr>
          <p:cNvSpPr>
            <a:spLocks noGrp="1"/>
          </p:cNvSpPr>
          <p:nvPr>
            <p:ph type="sldNum" sz="quarter" idx="12"/>
          </p:nvPr>
        </p:nvSpPr>
        <p:spPr/>
        <p:txBody>
          <a:bodyPr/>
          <a:lstStyle/>
          <a:p>
            <a:fld id="{6E2AD316-8833-42B2-91F1-9A7E684E0EAE}" type="slidenum">
              <a:rPr lang="en-AU" smtClean="0"/>
              <a:t>‹#›</a:t>
            </a:fld>
            <a:endParaRPr lang="en-AU"/>
          </a:p>
        </p:txBody>
      </p:sp>
    </p:spTree>
    <p:extLst>
      <p:ext uri="{BB962C8B-B14F-4D97-AF65-F5344CB8AC3E}">
        <p14:creationId xmlns:p14="http://schemas.microsoft.com/office/powerpoint/2010/main" val="3662677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57255-725D-0377-7A3D-6A24382E6A6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872DF30-71B0-5802-6499-688F88D70D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DFFDF1-9821-D3AE-2EA5-94F1AB5299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C1F6D475-22A4-EAF7-41EB-1953227D5A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6F5322-6CBA-EF5A-1388-9B8F0AE3A3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FD5354BD-E3AC-6565-CCA5-E56489110905}"/>
              </a:ext>
            </a:extLst>
          </p:cNvPr>
          <p:cNvSpPr>
            <a:spLocks noGrp="1"/>
          </p:cNvSpPr>
          <p:nvPr>
            <p:ph type="dt" sz="half" idx="10"/>
          </p:nvPr>
        </p:nvSpPr>
        <p:spPr/>
        <p:txBody>
          <a:bodyPr/>
          <a:lstStyle/>
          <a:p>
            <a:fld id="{F829AEBF-4A7E-4BB9-8A09-0DDE0F94362F}" type="datetime1">
              <a:rPr lang="en-AU" smtClean="0"/>
              <a:t>16/04/2023</a:t>
            </a:fld>
            <a:endParaRPr lang="en-AU"/>
          </a:p>
        </p:txBody>
      </p:sp>
      <p:sp>
        <p:nvSpPr>
          <p:cNvPr id="8" name="Footer Placeholder 7">
            <a:extLst>
              <a:ext uri="{FF2B5EF4-FFF2-40B4-BE49-F238E27FC236}">
                <a16:creationId xmlns:a16="http://schemas.microsoft.com/office/drawing/2014/main" id="{FA493625-237A-D27D-B69D-A745749D5D9A}"/>
              </a:ext>
            </a:extLst>
          </p:cNvPr>
          <p:cNvSpPr>
            <a:spLocks noGrp="1"/>
          </p:cNvSpPr>
          <p:nvPr>
            <p:ph type="ftr" sz="quarter" idx="11"/>
          </p:nvPr>
        </p:nvSpPr>
        <p:spPr/>
        <p:txBody>
          <a:bodyPr/>
          <a:lstStyle/>
          <a:p>
            <a:r>
              <a:rPr lang="en-US"/>
              <a:t>How to write a Media Release               Peter Cox ABF Marketing                                                                                                     Peter Cox ABF Marketing</a:t>
            </a:r>
            <a:endParaRPr lang="en-AU"/>
          </a:p>
        </p:txBody>
      </p:sp>
      <p:sp>
        <p:nvSpPr>
          <p:cNvPr id="9" name="Slide Number Placeholder 8">
            <a:extLst>
              <a:ext uri="{FF2B5EF4-FFF2-40B4-BE49-F238E27FC236}">
                <a16:creationId xmlns:a16="http://schemas.microsoft.com/office/drawing/2014/main" id="{FD48C35E-D3C0-2386-88D0-AA8DDBA6017F}"/>
              </a:ext>
            </a:extLst>
          </p:cNvPr>
          <p:cNvSpPr>
            <a:spLocks noGrp="1"/>
          </p:cNvSpPr>
          <p:nvPr>
            <p:ph type="sldNum" sz="quarter" idx="12"/>
          </p:nvPr>
        </p:nvSpPr>
        <p:spPr/>
        <p:txBody>
          <a:bodyPr/>
          <a:lstStyle/>
          <a:p>
            <a:fld id="{6E2AD316-8833-42B2-91F1-9A7E684E0EAE}" type="slidenum">
              <a:rPr lang="en-AU" smtClean="0"/>
              <a:t>‹#›</a:t>
            </a:fld>
            <a:endParaRPr lang="en-AU"/>
          </a:p>
        </p:txBody>
      </p:sp>
    </p:spTree>
    <p:extLst>
      <p:ext uri="{BB962C8B-B14F-4D97-AF65-F5344CB8AC3E}">
        <p14:creationId xmlns:p14="http://schemas.microsoft.com/office/powerpoint/2010/main" val="2369086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3288-3689-1A51-BB1F-54F5CBB7610F}"/>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C318B36-9D20-B1A7-898C-D7720DB04F3B}"/>
              </a:ext>
            </a:extLst>
          </p:cNvPr>
          <p:cNvSpPr>
            <a:spLocks noGrp="1"/>
          </p:cNvSpPr>
          <p:nvPr>
            <p:ph type="dt" sz="half" idx="10"/>
          </p:nvPr>
        </p:nvSpPr>
        <p:spPr/>
        <p:txBody>
          <a:bodyPr/>
          <a:lstStyle/>
          <a:p>
            <a:fld id="{E6DE0109-3915-4264-B678-0923ED81AFE9}" type="datetime1">
              <a:rPr lang="en-AU" smtClean="0"/>
              <a:t>16/04/2023</a:t>
            </a:fld>
            <a:endParaRPr lang="en-AU"/>
          </a:p>
        </p:txBody>
      </p:sp>
      <p:sp>
        <p:nvSpPr>
          <p:cNvPr id="4" name="Footer Placeholder 3">
            <a:extLst>
              <a:ext uri="{FF2B5EF4-FFF2-40B4-BE49-F238E27FC236}">
                <a16:creationId xmlns:a16="http://schemas.microsoft.com/office/drawing/2014/main" id="{DCF36FB2-9DA3-4634-6C01-EF1296350985}"/>
              </a:ext>
            </a:extLst>
          </p:cNvPr>
          <p:cNvSpPr>
            <a:spLocks noGrp="1"/>
          </p:cNvSpPr>
          <p:nvPr>
            <p:ph type="ftr" sz="quarter" idx="11"/>
          </p:nvPr>
        </p:nvSpPr>
        <p:spPr/>
        <p:txBody>
          <a:bodyPr/>
          <a:lstStyle/>
          <a:p>
            <a:r>
              <a:rPr lang="en-US"/>
              <a:t>How to write a Media Release               Peter Cox ABF Marketing                                                                                                     Peter Cox ABF Marketing</a:t>
            </a:r>
            <a:endParaRPr lang="en-AU"/>
          </a:p>
        </p:txBody>
      </p:sp>
      <p:sp>
        <p:nvSpPr>
          <p:cNvPr id="5" name="Slide Number Placeholder 4">
            <a:extLst>
              <a:ext uri="{FF2B5EF4-FFF2-40B4-BE49-F238E27FC236}">
                <a16:creationId xmlns:a16="http://schemas.microsoft.com/office/drawing/2014/main" id="{41D6BEA3-732E-83F9-2E93-164283D0C308}"/>
              </a:ext>
            </a:extLst>
          </p:cNvPr>
          <p:cNvSpPr>
            <a:spLocks noGrp="1"/>
          </p:cNvSpPr>
          <p:nvPr>
            <p:ph type="sldNum" sz="quarter" idx="12"/>
          </p:nvPr>
        </p:nvSpPr>
        <p:spPr/>
        <p:txBody>
          <a:bodyPr/>
          <a:lstStyle/>
          <a:p>
            <a:fld id="{6E2AD316-8833-42B2-91F1-9A7E684E0EAE}" type="slidenum">
              <a:rPr lang="en-AU" smtClean="0"/>
              <a:t>‹#›</a:t>
            </a:fld>
            <a:endParaRPr lang="en-AU"/>
          </a:p>
        </p:txBody>
      </p:sp>
    </p:spTree>
    <p:extLst>
      <p:ext uri="{BB962C8B-B14F-4D97-AF65-F5344CB8AC3E}">
        <p14:creationId xmlns:p14="http://schemas.microsoft.com/office/powerpoint/2010/main" val="3626906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03E7BC-4F27-6E6C-1964-01B54E781D81}"/>
              </a:ext>
            </a:extLst>
          </p:cNvPr>
          <p:cNvSpPr>
            <a:spLocks noGrp="1"/>
          </p:cNvSpPr>
          <p:nvPr>
            <p:ph type="dt" sz="half" idx="10"/>
          </p:nvPr>
        </p:nvSpPr>
        <p:spPr/>
        <p:txBody>
          <a:bodyPr/>
          <a:lstStyle/>
          <a:p>
            <a:fld id="{4287A9C5-04BD-45EA-ABC2-3D1D542A9723}" type="datetime1">
              <a:rPr lang="en-AU" smtClean="0"/>
              <a:t>16/04/2023</a:t>
            </a:fld>
            <a:endParaRPr lang="en-AU"/>
          </a:p>
        </p:txBody>
      </p:sp>
      <p:sp>
        <p:nvSpPr>
          <p:cNvPr id="3" name="Footer Placeholder 2">
            <a:extLst>
              <a:ext uri="{FF2B5EF4-FFF2-40B4-BE49-F238E27FC236}">
                <a16:creationId xmlns:a16="http://schemas.microsoft.com/office/drawing/2014/main" id="{9327F41B-AC87-7049-70F8-F0D2B5788EB6}"/>
              </a:ext>
            </a:extLst>
          </p:cNvPr>
          <p:cNvSpPr>
            <a:spLocks noGrp="1"/>
          </p:cNvSpPr>
          <p:nvPr>
            <p:ph type="ftr" sz="quarter" idx="11"/>
          </p:nvPr>
        </p:nvSpPr>
        <p:spPr/>
        <p:txBody>
          <a:bodyPr/>
          <a:lstStyle/>
          <a:p>
            <a:r>
              <a:rPr lang="en-US"/>
              <a:t>How to write a Media Release               Peter Cox ABF Marketing                                                                                                     Peter Cox ABF Marketing</a:t>
            </a:r>
            <a:endParaRPr lang="en-AU"/>
          </a:p>
        </p:txBody>
      </p:sp>
      <p:sp>
        <p:nvSpPr>
          <p:cNvPr id="4" name="Slide Number Placeholder 3">
            <a:extLst>
              <a:ext uri="{FF2B5EF4-FFF2-40B4-BE49-F238E27FC236}">
                <a16:creationId xmlns:a16="http://schemas.microsoft.com/office/drawing/2014/main" id="{A8A029B2-AA54-25E9-EC8F-6F453FF08E72}"/>
              </a:ext>
            </a:extLst>
          </p:cNvPr>
          <p:cNvSpPr>
            <a:spLocks noGrp="1"/>
          </p:cNvSpPr>
          <p:nvPr>
            <p:ph type="sldNum" sz="quarter" idx="12"/>
          </p:nvPr>
        </p:nvSpPr>
        <p:spPr/>
        <p:txBody>
          <a:bodyPr/>
          <a:lstStyle/>
          <a:p>
            <a:fld id="{6E2AD316-8833-42B2-91F1-9A7E684E0EAE}" type="slidenum">
              <a:rPr lang="en-AU" smtClean="0"/>
              <a:t>‹#›</a:t>
            </a:fld>
            <a:endParaRPr lang="en-AU"/>
          </a:p>
        </p:txBody>
      </p:sp>
    </p:spTree>
    <p:extLst>
      <p:ext uri="{BB962C8B-B14F-4D97-AF65-F5344CB8AC3E}">
        <p14:creationId xmlns:p14="http://schemas.microsoft.com/office/powerpoint/2010/main" val="774635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7662F-8078-5297-E3BE-04410864E8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5572ADBD-F8A7-5108-BF89-DD6D45B313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11B04C39-3A51-F1C3-7EDC-2E70FF612C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74ECA1-2F73-CF46-E24A-559225A93926}"/>
              </a:ext>
            </a:extLst>
          </p:cNvPr>
          <p:cNvSpPr>
            <a:spLocks noGrp="1"/>
          </p:cNvSpPr>
          <p:nvPr>
            <p:ph type="dt" sz="half" idx="10"/>
          </p:nvPr>
        </p:nvSpPr>
        <p:spPr/>
        <p:txBody>
          <a:bodyPr/>
          <a:lstStyle/>
          <a:p>
            <a:fld id="{4D5652E6-585A-452E-98D3-410A52CF6BE2}" type="datetime1">
              <a:rPr lang="en-AU" smtClean="0"/>
              <a:t>16/04/2023</a:t>
            </a:fld>
            <a:endParaRPr lang="en-AU"/>
          </a:p>
        </p:txBody>
      </p:sp>
      <p:sp>
        <p:nvSpPr>
          <p:cNvPr id="6" name="Footer Placeholder 5">
            <a:extLst>
              <a:ext uri="{FF2B5EF4-FFF2-40B4-BE49-F238E27FC236}">
                <a16:creationId xmlns:a16="http://schemas.microsoft.com/office/drawing/2014/main" id="{4DD8DE8E-87C3-0ABA-9164-908AC0B48630}"/>
              </a:ext>
            </a:extLst>
          </p:cNvPr>
          <p:cNvSpPr>
            <a:spLocks noGrp="1"/>
          </p:cNvSpPr>
          <p:nvPr>
            <p:ph type="ftr" sz="quarter" idx="11"/>
          </p:nvPr>
        </p:nvSpPr>
        <p:spPr/>
        <p:txBody>
          <a:bodyPr/>
          <a:lstStyle/>
          <a:p>
            <a:r>
              <a:rPr lang="en-US"/>
              <a:t>How to write a Media Release               Peter Cox ABF Marketing                                                                                                     Peter Cox ABF Marketing</a:t>
            </a:r>
            <a:endParaRPr lang="en-AU"/>
          </a:p>
        </p:txBody>
      </p:sp>
      <p:sp>
        <p:nvSpPr>
          <p:cNvPr id="7" name="Slide Number Placeholder 6">
            <a:extLst>
              <a:ext uri="{FF2B5EF4-FFF2-40B4-BE49-F238E27FC236}">
                <a16:creationId xmlns:a16="http://schemas.microsoft.com/office/drawing/2014/main" id="{E408DC0D-32DE-9FE8-E362-1B029459B187}"/>
              </a:ext>
            </a:extLst>
          </p:cNvPr>
          <p:cNvSpPr>
            <a:spLocks noGrp="1"/>
          </p:cNvSpPr>
          <p:nvPr>
            <p:ph type="sldNum" sz="quarter" idx="12"/>
          </p:nvPr>
        </p:nvSpPr>
        <p:spPr/>
        <p:txBody>
          <a:bodyPr/>
          <a:lstStyle/>
          <a:p>
            <a:fld id="{6E2AD316-8833-42B2-91F1-9A7E684E0EAE}" type="slidenum">
              <a:rPr lang="en-AU" smtClean="0"/>
              <a:t>‹#›</a:t>
            </a:fld>
            <a:endParaRPr lang="en-AU"/>
          </a:p>
        </p:txBody>
      </p:sp>
    </p:spTree>
    <p:extLst>
      <p:ext uri="{BB962C8B-B14F-4D97-AF65-F5344CB8AC3E}">
        <p14:creationId xmlns:p14="http://schemas.microsoft.com/office/powerpoint/2010/main" val="369398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39F2E-6086-4EC7-3ED5-88DDC01071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B87A43FC-E7F0-53A1-A22F-BCC8327DD3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8D9EF72-6349-5945-C6EB-BEAE0E2B66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A58E74-57BC-4C00-D322-4783340E0D68}"/>
              </a:ext>
            </a:extLst>
          </p:cNvPr>
          <p:cNvSpPr>
            <a:spLocks noGrp="1"/>
          </p:cNvSpPr>
          <p:nvPr>
            <p:ph type="dt" sz="half" idx="10"/>
          </p:nvPr>
        </p:nvSpPr>
        <p:spPr/>
        <p:txBody>
          <a:bodyPr/>
          <a:lstStyle/>
          <a:p>
            <a:fld id="{F88B7705-9F97-4D53-9908-FDE6CF8EBC9F}" type="datetime1">
              <a:rPr lang="en-AU" smtClean="0"/>
              <a:t>16/04/2023</a:t>
            </a:fld>
            <a:endParaRPr lang="en-AU"/>
          </a:p>
        </p:txBody>
      </p:sp>
      <p:sp>
        <p:nvSpPr>
          <p:cNvPr id="6" name="Footer Placeholder 5">
            <a:extLst>
              <a:ext uri="{FF2B5EF4-FFF2-40B4-BE49-F238E27FC236}">
                <a16:creationId xmlns:a16="http://schemas.microsoft.com/office/drawing/2014/main" id="{21A36D1F-C097-365F-03A4-883220E8DD83}"/>
              </a:ext>
            </a:extLst>
          </p:cNvPr>
          <p:cNvSpPr>
            <a:spLocks noGrp="1"/>
          </p:cNvSpPr>
          <p:nvPr>
            <p:ph type="ftr" sz="quarter" idx="11"/>
          </p:nvPr>
        </p:nvSpPr>
        <p:spPr/>
        <p:txBody>
          <a:bodyPr/>
          <a:lstStyle/>
          <a:p>
            <a:r>
              <a:rPr lang="en-US"/>
              <a:t>How to write a Media Release               Peter Cox ABF Marketing                                                                                                     Peter Cox ABF Marketing</a:t>
            </a:r>
            <a:endParaRPr lang="en-AU"/>
          </a:p>
        </p:txBody>
      </p:sp>
      <p:sp>
        <p:nvSpPr>
          <p:cNvPr id="7" name="Slide Number Placeholder 6">
            <a:extLst>
              <a:ext uri="{FF2B5EF4-FFF2-40B4-BE49-F238E27FC236}">
                <a16:creationId xmlns:a16="http://schemas.microsoft.com/office/drawing/2014/main" id="{6AF9FFE7-06A5-4B4D-A1DA-4C5C3C95CD06}"/>
              </a:ext>
            </a:extLst>
          </p:cNvPr>
          <p:cNvSpPr>
            <a:spLocks noGrp="1"/>
          </p:cNvSpPr>
          <p:nvPr>
            <p:ph type="sldNum" sz="quarter" idx="12"/>
          </p:nvPr>
        </p:nvSpPr>
        <p:spPr/>
        <p:txBody>
          <a:bodyPr/>
          <a:lstStyle/>
          <a:p>
            <a:fld id="{6E2AD316-8833-42B2-91F1-9A7E684E0EAE}" type="slidenum">
              <a:rPr lang="en-AU" smtClean="0"/>
              <a:t>‹#›</a:t>
            </a:fld>
            <a:endParaRPr lang="en-AU"/>
          </a:p>
        </p:txBody>
      </p:sp>
    </p:spTree>
    <p:extLst>
      <p:ext uri="{BB962C8B-B14F-4D97-AF65-F5344CB8AC3E}">
        <p14:creationId xmlns:p14="http://schemas.microsoft.com/office/powerpoint/2010/main" val="387418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135A96-4C7F-5458-B314-56F5C4800E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9A88F04-DC65-5A91-C13C-E3726A7CF7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263C9B4-BB9D-198B-50FB-623FBD61C0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AFF8D1-689B-4683-AF6D-CB401F79F635}" type="datetime1">
              <a:rPr lang="en-AU" smtClean="0"/>
              <a:t>16/04/2023</a:t>
            </a:fld>
            <a:endParaRPr lang="en-AU"/>
          </a:p>
        </p:txBody>
      </p:sp>
      <p:sp>
        <p:nvSpPr>
          <p:cNvPr id="5" name="Footer Placeholder 4">
            <a:extLst>
              <a:ext uri="{FF2B5EF4-FFF2-40B4-BE49-F238E27FC236}">
                <a16:creationId xmlns:a16="http://schemas.microsoft.com/office/drawing/2014/main" id="{B5DFE70C-0B6F-9138-D17A-159E2C4433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How to write a Media Release               Peter Cox ABF Marketing                                                                                                     Peter Cox ABF Marketing</a:t>
            </a:r>
            <a:endParaRPr lang="en-AU"/>
          </a:p>
        </p:txBody>
      </p:sp>
      <p:sp>
        <p:nvSpPr>
          <p:cNvPr id="6" name="Slide Number Placeholder 5">
            <a:extLst>
              <a:ext uri="{FF2B5EF4-FFF2-40B4-BE49-F238E27FC236}">
                <a16:creationId xmlns:a16="http://schemas.microsoft.com/office/drawing/2014/main" id="{6979E350-DF6E-2A97-AEE3-51C8722268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AD316-8833-42B2-91F1-9A7E684E0EAE}" type="slidenum">
              <a:rPr lang="en-AU" smtClean="0"/>
              <a:t>‹#›</a:t>
            </a:fld>
            <a:endParaRPr lang="en-AU"/>
          </a:p>
        </p:txBody>
      </p:sp>
    </p:spTree>
    <p:extLst>
      <p:ext uri="{BB962C8B-B14F-4D97-AF65-F5344CB8AC3E}">
        <p14:creationId xmlns:p14="http://schemas.microsoft.com/office/powerpoint/2010/main" val="7285027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7E4814-30AD-1499-42F9-A38921761A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9C4F3E5-6EDF-E0D6-4307-5B372D5152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8101295-6896-6213-C2D3-7D6B09877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A6C71D-8A2E-410F-BF29-6FA87E94CDB2}" type="datetime1">
              <a:rPr lang="en-AU" smtClean="0"/>
              <a:t>16/04/2023</a:t>
            </a:fld>
            <a:endParaRPr lang="en-AU"/>
          </a:p>
        </p:txBody>
      </p:sp>
      <p:sp>
        <p:nvSpPr>
          <p:cNvPr id="5" name="Footer Placeholder 4">
            <a:extLst>
              <a:ext uri="{FF2B5EF4-FFF2-40B4-BE49-F238E27FC236}">
                <a16:creationId xmlns:a16="http://schemas.microsoft.com/office/drawing/2014/main" id="{4D37C075-D83A-EF07-F44C-B9055D4775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How to write a Media Release               Peter Cox ABF Marketing                                                                                                     Peter Cox ABF Marketing</a:t>
            </a:r>
            <a:endParaRPr lang="en-AU"/>
          </a:p>
        </p:txBody>
      </p:sp>
      <p:sp>
        <p:nvSpPr>
          <p:cNvPr id="6" name="Slide Number Placeholder 5">
            <a:extLst>
              <a:ext uri="{FF2B5EF4-FFF2-40B4-BE49-F238E27FC236}">
                <a16:creationId xmlns:a16="http://schemas.microsoft.com/office/drawing/2014/main" id="{4845FA7C-0F1A-D729-8A33-1D065CD667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C69D7-71DB-4AB7-903C-221553468C3B}" type="slidenum">
              <a:rPr lang="en-AU" smtClean="0"/>
              <a:t>‹#›</a:t>
            </a:fld>
            <a:endParaRPr lang="en-AU"/>
          </a:p>
        </p:txBody>
      </p:sp>
    </p:spTree>
    <p:extLst>
      <p:ext uri="{BB962C8B-B14F-4D97-AF65-F5344CB8AC3E}">
        <p14:creationId xmlns:p14="http://schemas.microsoft.com/office/powerpoint/2010/main" val="36321763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D9DE7F-C7B2-0517-AE7D-9D955D7947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CDA9693-3487-548C-39E8-6317009E6D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B8EE4AD-FB00-819E-DAE5-962B40D751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FEA7BF-ABC0-4D0D-9DC6-3A080CA4769E}" type="datetime1">
              <a:rPr lang="en-AU" smtClean="0"/>
              <a:t>16/04/2023</a:t>
            </a:fld>
            <a:endParaRPr lang="en-AU"/>
          </a:p>
        </p:txBody>
      </p:sp>
      <p:sp>
        <p:nvSpPr>
          <p:cNvPr id="5" name="Footer Placeholder 4">
            <a:extLst>
              <a:ext uri="{FF2B5EF4-FFF2-40B4-BE49-F238E27FC236}">
                <a16:creationId xmlns:a16="http://schemas.microsoft.com/office/drawing/2014/main" id="{829FA2D6-789C-F54D-0D4A-7450CC1B27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How to write a Media Release               Peter Cox ABF Marketing                                                                                                     Peter Cox ABF Marketing</a:t>
            </a:r>
            <a:endParaRPr lang="en-AU"/>
          </a:p>
        </p:txBody>
      </p:sp>
      <p:sp>
        <p:nvSpPr>
          <p:cNvPr id="6" name="Slide Number Placeholder 5">
            <a:extLst>
              <a:ext uri="{FF2B5EF4-FFF2-40B4-BE49-F238E27FC236}">
                <a16:creationId xmlns:a16="http://schemas.microsoft.com/office/drawing/2014/main" id="{2C01E763-1DD1-1B63-F29F-7702935527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3B5CA-614E-4F93-96BD-BDB98F1B2983}" type="slidenum">
              <a:rPr lang="en-AU" smtClean="0"/>
              <a:t>‹#›</a:t>
            </a:fld>
            <a:endParaRPr lang="en-AU"/>
          </a:p>
        </p:txBody>
      </p:sp>
    </p:spTree>
    <p:extLst>
      <p:ext uri="{BB962C8B-B14F-4D97-AF65-F5344CB8AC3E}">
        <p14:creationId xmlns:p14="http://schemas.microsoft.com/office/powerpoint/2010/main" val="18369602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bridgetv.com.au/latest-news/abc-radio-melbourne-interview-with-wbf-vice-president/" TargetMode="External"/><Relationship Id="rId2" Type="http://schemas.openxmlformats.org/officeDocument/2006/relationships/hyperlink" Target="https://www.bridgetv.com.au/latest-news/radio-interview-on-the-bridge-world-tour/" TargetMode="External"/><Relationship Id="rId1" Type="http://schemas.openxmlformats.org/officeDocument/2006/relationships/slideLayout" Target="../slideLayouts/slideLayout2.xml"/><Relationship Id="rId4" Type="http://schemas.openxmlformats.org/officeDocument/2006/relationships/hyperlink" Target="https://www.bridgetv.com.au/latest-news/gold-coast-congress-2023-on-seven-new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898B0-0AA4-A0DC-E92D-6440EC184F7A}"/>
              </a:ext>
            </a:extLst>
          </p:cNvPr>
          <p:cNvSpPr>
            <a:spLocks noGrp="1"/>
          </p:cNvSpPr>
          <p:nvPr>
            <p:ph type="ctrTitle"/>
          </p:nvPr>
        </p:nvSpPr>
        <p:spPr/>
        <p:txBody>
          <a:bodyPr>
            <a:normAutofit fontScale="90000"/>
          </a:bodyPr>
          <a:lstStyle/>
          <a:p>
            <a:r>
              <a:rPr lang="en-AU" b="1" cap="all" dirty="0"/>
              <a:t>How to WRITE a </a:t>
            </a:r>
            <a:br>
              <a:rPr lang="en-AU" b="1" cap="all" dirty="0"/>
            </a:br>
            <a:r>
              <a:rPr lang="en-AU" b="1" cap="all" dirty="0">
                <a:solidFill>
                  <a:srgbClr val="FF0000"/>
                </a:solidFill>
              </a:rPr>
              <a:t>MEDIA Release</a:t>
            </a:r>
            <a:br>
              <a:rPr lang="en-AU" b="1" cap="all" dirty="0">
                <a:solidFill>
                  <a:srgbClr val="FF0000"/>
                </a:solidFill>
              </a:rPr>
            </a:br>
            <a:br>
              <a:rPr lang="en-AU" b="1" cap="all" dirty="0">
                <a:solidFill>
                  <a:srgbClr val="FF0000"/>
                </a:solidFill>
              </a:rPr>
            </a:br>
            <a:endParaRPr lang="en-AU" b="1" cap="all" dirty="0">
              <a:solidFill>
                <a:srgbClr val="FF0000"/>
              </a:solidFill>
            </a:endParaRPr>
          </a:p>
        </p:txBody>
      </p:sp>
      <p:sp>
        <p:nvSpPr>
          <p:cNvPr id="3" name="Subtitle 2">
            <a:extLst>
              <a:ext uri="{FF2B5EF4-FFF2-40B4-BE49-F238E27FC236}">
                <a16:creationId xmlns:a16="http://schemas.microsoft.com/office/drawing/2014/main" id="{006612F4-2752-073C-D244-B2F7C0E838A2}"/>
              </a:ext>
            </a:extLst>
          </p:cNvPr>
          <p:cNvSpPr>
            <a:spLocks noGrp="1"/>
          </p:cNvSpPr>
          <p:nvPr>
            <p:ph type="subTitle" idx="1"/>
          </p:nvPr>
        </p:nvSpPr>
        <p:spPr>
          <a:xfrm>
            <a:off x="1524000" y="5053781"/>
            <a:ext cx="9144000" cy="1396179"/>
          </a:xfrm>
        </p:spPr>
        <p:txBody>
          <a:bodyPr>
            <a:normAutofit/>
          </a:bodyPr>
          <a:lstStyle/>
          <a:p>
            <a:r>
              <a:rPr lang="en-AU" dirty="0"/>
              <a:t>February 2023</a:t>
            </a:r>
          </a:p>
          <a:p>
            <a:r>
              <a:rPr lang="en-AU" dirty="0"/>
              <a:t>Peter J. Cox – Head of ABF Marketing</a:t>
            </a:r>
          </a:p>
        </p:txBody>
      </p:sp>
      <p:pic>
        <p:nvPicPr>
          <p:cNvPr id="5" name="Picture 4" descr="A person in a suit and tie&#10;&#10;Description automatically generated with low confidence">
            <a:extLst>
              <a:ext uri="{FF2B5EF4-FFF2-40B4-BE49-F238E27FC236}">
                <a16:creationId xmlns:a16="http://schemas.microsoft.com/office/drawing/2014/main" id="{2CB8F9ED-3004-BD74-E01A-501D9CFE72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2903" y="2057447"/>
            <a:ext cx="4578846" cy="2903305"/>
          </a:xfrm>
          <a:prstGeom prst="rect">
            <a:avLst/>
          </a:prstGeom>
        </p:spPr>
      </p:pic>
    </p:spTree>
    <p:extLst>
      <p:ext uri="{BB962C8B-B14F-4D97-AF65-F5344CB8AC3E}">
        <p14:creationId xmlns:p14="http://schemas.microsoft.com/office/powerpoint/2010/main" val="1558790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D0246-E856-17AA-F791-AF2D044D255D}"/>
              </a:ext>
            </a:extLst>
          </p:cNvPr>
          <p:cNvSpPr>
            <a:spLocks noGrp="1"/>
          </p:cNvSpPr>
          <p:nvPr>
            <p:ph type="title"/>
          </p:nvPr>
        </p:nvSpPr>
        <p:spPr/>
        <p:txBody>
          <a:bodyPr/>
          <a:lstStyle/>
          <a:p>
            <a:r>
              <a:rPr lang="en-AU" b="1" dirty="0"/>
              <a:t>THE MEDIA RELEASE</a:t>
            </a:r>
          </a:p>
        </p:txBody>
      </p:sp>
      <p:pic>
        <p:nvPicPr>
          <p:cNvPr id="4" name="Content Placeholder 3">
            <a:extLst>
              <a:ext uri="{FF2B5EF4-FFF2-40B4-BE49-F238E27FC236}">
                <a16:creationId xmlns:a16="http://schemas.microsoft.com/office/drawing/2014/main" id="{9CE70F69-9E5B-D671-D4CC-D6DF7252DC4B}"/>
              </a:ext>
            </a:extLst>
          </p:cNvPr>
          <p:cNvPicPr>
            <a:picLocks noGrp="1" noChangeAspect="1"/>
          </p:cNvPicPr>
          <p:nvPr>
            <p:ph idx="1"/>
          </p:nvPr>
        </p:nvPicPr>
        <p:blipFill>
          <a:blip r:embed="rId2"/>
          <a:stretch>
            <a:fillRect/>
          </a:stretch>
        </p:blipFill>
        <p:spPr>
          <a:xfrm>
            <a:off x="1420427" y="1562470"/>
            <a:ext cx="3657600" cy="4774291"/>
          </a:xfrm>
          <a:prstGeom prst="rect">
            <a:avLst/>
          </a:prstGeom>
        </p:spPr>
      </p:pic>
      <p:sp>
        <p:nvSpPr>
          <p:cNvPr id="6" name="Footer Placeholder 5">
            <a:extLst>
              <a:ext uri="{FF2B5EF4-FFF2-40B4-BE49-F238E27FC236}">
                <a16:creationId xmlns:a16="http://schemas.microsoft.com/office/drawing/2014/main" id="{03DF9245-CEAE-C64C-A617-006C7EC3CACF}"/>
              </a:ext>
            </a:extLst>
          </p:cNvPr>
          <p:cNvSpPr>
            <a:spLocks noGrp="1"/>
          </p:cNvSpPr>
          <p:nvPr>
            <p:ph type="ftr" sz="quarter" idx="11"/>
          </p:nvPr>
        </p:nvSpPr>
        <p:spPr/>
        <p:txBody>
          <a:bodyPr/>
          <a:lstStyle/>
          <a:p>
            <a:r>
              <a:rPr lang="en-US"/>
              <a:t>How to write a Media Release               Peter Cox ABF Marketing                                                                                                     Peter Cox ABF Marketing</a:t>
            </a:r>
            <a:endParaRPr lang="en-AU"/>
          </a:p>
        </p:txBody>
      </p:sp>
      <p:sp>
        <p:nvSpPr>
          <p:cNvPr id="7" name="Slide Number Placeholder 6">
            <a:extLst>
              <a:ext uri="{FF2B5EF4-FFF2-40B4-BE49-F238E27FC236}">
                <a16:creationId xmlns:a16="http://schemas.microsoft.com/office/drawing/2014/main" id="{6F58A3C1-919C-9816-8413-7A6C370772BC}"/>
              </a:ext>
            </a:extLst>
          </p:cNvPr>
          <p:cNvSpPr>
            <a:spLocks noGrp="1"/>
          </p:cNvSpPr>
          <p:nvPr>
            <p:ph type="sldNum" sz="quarter" idx="12"/>
          </p:nvPr>
        </p:nvSpPr>
        <p:spPr/>
        <p:txBody>
          <a:bodyPr/>
          <a:lstStyle/>
          <a:p>
            <a:fld id="{D09BFC7B-B152-4BB1-B005-7055D615420F}" type="slidenum">
              <a:rPr lang="en-AU" smtClean="0"/>
              <a:t>10</a:t>
            </a:fld>
            <a:endParaRPr lang="en-AU"/>
          </a:p>
        </p:txBody>
      </p:sp>
      <p:pic>
        <p:nvPicPr>
          <p:cNvPr id="5" name="Picture 4">
            <a:extLst>
              <a:ext uri="{FF2B5EF4-FFF2-40B4-BE49-F238E27FC236}">
                <a16:creationId xmlns:a16="http://schemas.microsoft.com/office/drawing/2014/main" id="{54768BF3-65E3-8725-2FEA-59461E991032}"/>
              </a:ext>
            </a:extLst>
          </p:cNvPr>
          <p:cNvPicPr>
            <a:picLocks noChangeAspect="1"/>
          </p:cNvPicPr>
          <p:nvPr/>
        </p:nvPicPr>
        <p:blipFill>
          <a:blip r:embed="rId3"/>
          <a:stretch>
            <a:fillRect/>
          </a:stretch>
        </p:blipFill>
        <p:spPr>
          <a:xfrm>
            <a:off x="5660254" y="1562470"/>
            <a:ext cx="5515498" cy="3264054"/>
          </a:xfrm>
          <a:prstGeom prst="rect">
            <a:avLst/>
          </a:prstGeom>
        </p:spPr>
      </p:pic>
    </p:spTree>
    <p:extLst>
      <p:ext uri="{BB962C8B-B14F-4D97-AF65-F5344CB8AC3E}">
        <p14:creationId xmlns:p14="http://schemas.microsoft.com/office/powerpoint/2010/main" val="1850664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0243A-B4DD-D7EA-213D-C00D70E67771}"/>
              </a:ext>
            </a:extLst>
          </p:cNvPr>
          <p:cNvSpPr>
            <a:spLocks noGrp="1"/>
          </p:cNvSpPr>
          <p:nvPr>
            <p:ph type="title"/>
          </p:nvPr>
        </p:nvSpPr>
        <p:spPr/>
        <p:txBody>
          <a:bodyPr/>
          <a:lstStyle/>
          <a:p>
            <a:r>
              <a:rPr lang="en-AU" b="1" dirty="0"/>
              <a:t>Local Paper in Brisbane</a:t>
            </a:r>
          </a:p>
        </p:txBody>
      </p:sp>
      <p:pic>
        <p:nvPicPr>
          <p:cNvPr id="5" name="Content Placeholder 4" descr="A picture containing text, newspaper, screenshot&#10;&#10;Description automatically generated">
            <a:extLst>
              <a:ext uri="{FF2B5EF4-FFF2-40B4-BE49-F238E27FC236}">
                <a16:creationId xmlns:a16="http://schemas.microsoft.com/office/drawing/2014/main" id="{2D21B479-4A85-7D76-3119-AC07C71309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6757" y="1825624"/>
            <a:ext cx="7101194" cy="4850095"/>
          </a:xfrm>
        </p:spPr>
      </p:pic>
      <p:sp>
        <p:nvSpPr>
          <p:cNvPr id="6" name="Footer Placeholder 5">
            <a:extLst>
              <a:ext uri="{FF2B5EF4-FFF2-40B4-BE49-F238E27FC236}">
                <a16:creationId xmlns:a16="http://schemas.microsoft.com/office/drawing/2014/main" id="{56AFF34D-56FF-3184-16EE-935DB0DC9F0E}"/>
              </a:ext>
            </a:extLst>
          </p:cNvPr>
          <p:cNvSpPr>
            <a:spLocks noGrp="1"/>
          </p:cNvSpPr>
          <p:nvPr>
            <p:ph type="ftr" sz="quarter" idx="11"/>
          </p:nvPr>
        </p:nvSpPr>
        <p:spPr/>
        <p:txBody>
          <a:bodyPr/>
          <a:lstStyle/>
          <a:p>
            <a:r>
              <a:rPr lang="en-US"/>
              <a:t>How to write a Media Release               Peter Cox ABF Marketing                                                                                                     Peter Cox ABF Marketing</a:t>
            </a:r>
            <a:endParaRPr lang="en-AU"/>
          </a:p>
        </p:txBody>
      </p:sp>
      <p:sp>
        <p:nvSpPr>
          <p:cNvPr id="7" name="Slide Number Placeholder 6">
            <a:extLst>
              <a:ext uri="{FF2B5EF4-FFF2-40B4-BE49-F238E27FC236}">
                <a16:creationId xmlns:a16="http://schemas.microsoft.com/office/drawing/2014/main" id="{411B546B-BD5B-DC5F-62E9-1061EB9EEB0C}"/>
              </a:ext>
            </a:extLst>
          </p:cNvPr>
          <p:cNvSpPr>
            <a:spLocks noGrp="1"/>
          </p:cNvSpPr>
          <p:nvPr>
            <p:ph type="sldNum" sz="quarter" idx="12"/>
          </p:nvPr>
        </p:nvSpPr>
        <p:spPr/>
        <p:txBody>
          <a:bodyPr/>
          <a:lstStyle/>
          <a:p>
            <a:fld id="{D09BFC7B-B152-4BB1-B005-7055D615420F}" type="slidenum">
              <a:rPr lang="en-AU" smtClean="0"/>
              <a:t>11</a:t>
            </a:fld>
            <a:endParaRPr lang="en-AU"/>
          </a:p>
        </p:txBody>
      </p:sp>
    </p:spTree>
    <p:extLst>
      <p:ext uri="{BB962C8B-B14F-4D97-AF65-F5344CB8AC3E}">
        <p14:creationId xmlns:p14="http://schemas.microsoft.com/office/powerpoint/2010/main" val="2106628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6472C-EED2-9F82-05EB-D3C415A26AB1}"/>
              </a:ext>
            </a:extLst>
          </p:cNvPr>
          <p:cNvSpPr>
            <a:spLocks noGrp="1"/>
          </p:cNvSpPr>
          <p:nvPr>
            <p:ph type="title"/>
          </p:nvPr>
        </p:nvSpPr>
        <p:spPr>
          <a:xfrm>
            <a:off x="838200" y="365125"/>
            <a:ext cx="10515600" cy="1746479"/>
          </a:xfrm>
        </p:spPr>
        <p:txBody>
          <a:bodyPr>
            <a:normAutofit/>
          </a:bodyPr>
          <a:lstStyle/>
          <a:p>
            <a:r>
              <a:rPr lang="en-AU" b="1" dirty="0"/>
              <a:t>You don’t control the narrative  </a:t>
            </a:r>
            <a:br>
              <a:rPr lang="en-AU" sz="2000" dirty="0"/>
            </a:br>
            <a:r>
              <a:rPr lang="en-AU" sz="2000" dirty="0"/>
              <a:t>You can influence the content but the Journalist controls the story.</a:t>
            </a:r>
            <a:br>
              <a:rPr lang="en-AU" sz="2000" dirty="0"/>
            </a:br>
            <a:r>
              <a:rPr lang="en-AU" sz="2000" dirty="0"/>
              <a:t>The Press Release was about Australians doing well in an International event but the journalist ran with a love story about bridge players in the local community. A lovely story and promotes bridge.</a:t>
            </a:r>
          </a:p>
        </p:txBody>
      </p:sp>
      <p:pic>
        <p:nvPicPr>
          <p:cNvPr id="7" name="Content Placeholder 6">
            <a:extLst>
              <a:ext uri="{FF2B5EF4-FFF2-40B4-BE49-F238E27FC236}">
                <a16:creationId xmlns:a16="http://schemas.microsoft.com/office/drawing/2014/main" id="{5BCA3344-EC78-2C61-3CA2-9A4CB39605DA}"/>
              </a:ext>
            </a:extLst>
          </p:cNvPr>
          <p:cNvPicPr>
            <a:picLocks noGrp="1" noChangeAspect="1"/>
          </p:cNvPicPr>
          <p:nvPr>
            <p:ph idx="1"/>
          </p:nvPr>
        </p:nvPicPr>
        <p:blipFill>
          <a:blip r:embed="rId2"/>
          <a:stretch>
            <a:fillRect/>
          </a:stretch>
        </p:blipFill>
        <p:spPr>
          <a:xfrm>
            <a:off x="1527142" y="2111604"/>
            <a:ext cx="3846136" cy="4381272"/>
          </a:xfrm>
        </p:spPr>
      </p:pic>
      <p:sp>
        <p:nvSpPr>
          <p:cNvPr id="8" name="Footer Placeholder 7">
            <a:extLst>
              <a:ext uri="{FF2B5EF4-FFF2-40B4-BE49-F238E27FC236}">
                <a16:creationId xmlns:a16="http://schemas.microsoft.com/office/drawing/2014/main" id="{4D95E9E1-311B-ACB1-43B3-596F8E6C1F3D}"/>
              </a:ext>
            </a:extLst>
          </p:cNvPr>
          <p:cNvSpPr>
            <a:spLocks noGrp="1"/>
          </p:cNvSpPr>
          <p:nvPr>
            <p:ph type="ftr" sz="quarter" idx="11"/>
          </p:nvPr>
        </p:nvSpPr>
        <p:spPr/>
        <p:txBody>
          <a:bodyPr/>
          <a:lstStyle/>
          <a:p>
            <a:r>
              <a:rPr lang="en-US"/>
              <a:t>How to write a Media Release               Peter Cox ABF Marketing                                                                                                     Peter Cox ABF Marketing</a:t>
            </a:r>
            <a:endParaRPr lang="en-AU"/>
          </a:p>
        </p:txBody>
      </p:sp>
      <p:sp>
        <p:nvSpPr>
          <p:cNvPr id="9" name="Slide Number Placeholder 8">
            <a:extLst>
              <a:ext uri="{FF2B5EF4-FFF2-40B4-BE49-F238E27FC236}">
                <a16:creationId xmlns:a16="http://schemas.microsoft.com/office/drawing/2014/main" id="{0D5B6261-DC6A-EC04-CC35-6F6E69264C72}"/>
              </a:ext>
            </a:extLst>
          </p:cNvPr>
          <p:cNvSpPr>
            <a:spLocks noGrp="1"/>
          </p:cNvSpPr>
          <p:nvPr>
            <p:ph type="sldNum" sz="quarter" idx="12"/>
          </p:nvPr>
        </p:nvSpPr>
        <p:spPr/>
        <p:txBody>
          <a:bodyPr/>
          <a:lstStyle/>
          <a:p>
            <a:fld id="{D09BFC7B-B152-4BB1-B005-7055D615420F}" type="slidenum">
              <a:rPr lang="en-AU" smtClean="0"/>
              <a:t>12</a:t>
            </a:fld>
            <a:endParaRPr lang="en-AU"/>
          </a:p>
        </p:txBody>
      </p:sp>
      <p:pic>
        <p:nvPicPr>
          <p:cNvPr id="5" name="Picture 4">
            <a:extLst>
              <a:ext uri="{FF2B5EF4-FFF2-40B4-BE49-F238E27FC236}">
                <a16:creationId xmlns:a16="http://schemas.microsoft.com/office/drawing/2014/main" id="{EB362374-7C4A-7CD4-5BE3-1AE3E655FB40}"/>
              </a:ext>
            </a:extLst>
          </p:cNvPr>
          <p:cNvPicPr>
            <a:picLocks noChangeAspect="1"/>
          </p:cNvPicPr>
          <p:nvPr/>
        </p:nvPicPr>
        <p:blipFill>
          <a:blip r:embed="rId3"/>
          <a:stretch>
            <a:fillRect/>
          </a:stretch>
        </p:blipFill>
        <p:spPr>
          <a:xfrm>
            <a:off x="6542201" y="2111604"/>
            <a:ext cx="4122657" cy="4270342"/>
          </a:xfrm>
          <a:prstGeom prst="rect">
            <a:avLst/>
          </a:prstGeom>
        </p:spPr>
      </p:pic>
    </p:spTree>
    <p:extLst>
      <p:ext uri="{BB962C8B-B14F-4D97-AF65-F5344CB8AC3E}">
        <p14:creationId xmlns:p14="http://schemas.microsoft.com/office/powerpoint/2010/main" val="2782288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1B0541-B78C-B05C-6FD0-C352733043D3}"/>
              </a:ext>
            </a:extLst>
          </p:cNvPr>
          <p:cNvSpPr>
            <a:spLocks noGrp="1"/>
          </p:cNvSpPr>
          <p:nvPr>
            <p:ph idx="1"/>
          </p:nvPr>
        </p:nvSpPr>
        <p:spPr>
          <a:xfrm>
            <a:off x="838200" y="390617"/>
            <a:ext cx="10515600" cy="5786346"/>
          </a:xfrm>
        </p:spPr>
        <p:txBody>
          <a:bodyPr>
            <a:normAutofit fontScale="25000" lnSpcReduction="20000"/>
          </a:bodyPr>
          <a:lstStyle/>
          <a:p>
            <a:pPr marL="0" indent="0" algn="ctr">
              <a:lnSpc>
                <a:spcPct val="107000"/>
              </a:lnSpc>
              <a:spcAft>
                <a:spcPts val="800"/>
              </a:spcAft>
              <a:buNone/>
            </a:pPr>
            <a:r>
              <a:rPr lang="en-AU" sz="7200" b="1" cap="all" dirty="0">
                <a:effectLst/>
                <a:latin typeface="Calibri" panose="020F0502020204030204" pitchFamily="34" charset="0"/>
                <a:ea typeface="Calibri" panose="020F0502020204030204" pitchFamily="34" charset="0"/>
                <a:cs typeface="Times New Roman" panose="02020603050405020304" pitchFamily="18" charset="0"/>
              </a:rPr>
              <a:t>Press Release</a:t>
            </a:r>
            <a:endParaRPr lang="en-AU" sz="7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n-AU" sz="7200" b="1" dirty="0">
                <a:effectLst/>
                <a:latin typeface="Calibri" panose="020F0502020204030204" pitchFamily="34" charset="0"/>
                <a:ea typeface="Calibri" panose="020F0502020204030204" pitchFamily="34" charset="0"/>
                <a:cs typeface="Times New Roman" panose="02020603050405020304" pitchFamily="18" charset="0"/>
              </a:rPr>
              <a:t>Wednesday 22 February 2023</a:t>
            </a:r>
          </a:p>
          <a:p>
            <a:pPr marL="0" indent="0" algn="ctr">
              <a:lnSpc>
                <a:spcPct val="107000"/>
              </a:lnSpc>
              <a:spcAft>
                <a:spcPts val="800"/>
              </a:spcAft>
              <a:buNone/>
            </a:pPr>
            <a:r>
              <a:rPr lang="en-AU" sz="7200" b="1" cap="all" dirty="0">
                <a:effectLst/>
                <a:latin typeface="Calibri" panose="020F0502020204030204" pitchFamily="34" charset="0"/>
                <a:ea typeface="Calibri" panose="020F0502020204030204" pitchFamily="34" charset="0"/>
                <a:cs typeface="Times New Roman" panose="02020603050405020304" pitchFamily="18" charset="0"/>
              </a:rPr>
              <a:t>President of the World Bridge Federation visits Australia</a:t>
            </a:r>
            <a:endParaRPr lang="en-AU" sz="7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AU" sz="4400" dirty="0">
                <a:effectLst/>
                <a:latin typeface="Calibri" panose="020F0502020204030204" pitchFamily="34" charset="0"/>
                <a:ea typeface="Calibri" panose="020F0502020204030204" pitchFamily="34" charset="0"/>
                <a:cs typeface="Times New Roman" panose="02020603050405020304" pitchFamily="18" charset="0"/>
              </a:rPr>
              <a:t>Jan Kamras, the President of the World Bridge Federation is in Broadbeach for Australia’s largest bridge competitions the Gold Coast Congress and one of the bridge world’s most prestigious tournaments.</a:t>
            </a:r>
          </a:p>
          <a:p>
            <a:pPr marL="0" indent="0">
              <a:lnSpc>
                <a:spcPct val="107000"/>
              </a:lnSpc>
              <a:spcBef>
                <a:spcPts val="0"/>
              </a:spcBef>
              <a:spcAft>
                <a:spcPts val="800"/>
              </a:spcAft>
              <a:buNone/>
            </a:pPr>
            <a:r>
              <a:rPr lang="en-AU" sz="4400" dirty="0">
                <a:effectLst/>
                <a:latin typeface="Calibri" panose="020F0502020204030204" pitchFamily="34" charset="0"/>
                <a:ea typeface="Calibri" panose="020F0502020204030204" pitchFamily="34" charset="0"/>
                <a:cs typeface="Times New Roman" panose="02020603050405020304" pitchFamily="18" charset="0"/>
              </a:rPr>
              <a:t>The WBF President is visiting Australia to promote the announcement of a World Bridge Tour that will feature leading world players similar to Tennis and other top sports.</a:t>
            </a:r>
          </a:p>
          <a:p>
            <a:pPr marL="0" indent="0">
              <a:lnSpc>
                <a:spcPct val="107000"/>
              </a:lnSpc>
              <a:spcBef>
                <a:spcPts val="0"/>
              </a:spcBef>
              <a:spcAft>
                <a:spcPts val="800"/>
              </a:spcAft>
              <a:buNone/>
            </a:pPr>
            <a:r>
              <a:rPr lang="en-AU" sz="4400" dirty="0">
                <a:effectLst/>
                <a:latin typeface="Calibri" panose="020F0502020204030204" pitchFamily="34" charset="0"/>
                <a:ea typeface="Calibri" panose="020F0502020204030204" pitchFamily="34" charset="0"/>
                <a:cs typeface="Times New Roman" panose="02020603050405020304" pitchFamily="18" charset="0"/>
              </a:rPr>
              <a:t>Played at the Broadbeach Convention Centre with over 2000 players for 9 days it features not only Australia’s best players but some international bridge Superstars.</a:t>
            </a:r>
          </a:p>
          <a:p>
            <a:pPr marL="0" indent="0">
              <a:lnSpc>
                <a:spcPct val="107000"/>
              </a:lnSpc>
              <a:spcBef>
                <a:spcPts val="0"/>
              </a:spcBef>
              <a:spcAft>
                <a:spcPts val="800"/>
              </a:spcAft>
              <a:buNone/>
            </a:pPr>
            <a:r>
              <a:rPr lang="en-AU" sz="4400" dirty="0">
                <a:effectLst/>
                <a:latin typeface="Calibri" panose="020F0502020204030204" pitchFamily="34" charset="0"/>
                <a:ea typeface="Calibri" panose="020F0502020204030204" pitchFamily="34" charset="0"/>
                <a:cs typeface="Times New Roman" panose="02020603050405020304" pitchFamily="18" charset="0"/>
              </a:rPr>
              <a:t>Players have travelled from Europe, Finland, England, the USA, Malaysia, Argentina, Austria, Canada, Croatia, France, Germany, Ireland, Netherlands, Sri Lanka, Sweden, UK, Uruguay, US plus 190 players from New Zealand.</a:t>
            </a:r>
          </a:p>
          <a:p>
            <a:pPr marL="0" indent="0">
              <a:lnSpc>
                <a:spcPct val="107000"/>
              </a:lnSpc>
              <a:spcBef>
                <a:spcPts val="0"/>
              </a:spcBef>
              <a:spcAft>
                <a:spcPts val="800"/>
              </a:spcAft>
              <a:buNone/>
            </a:pPr>
            <a:r>
              <a:rPr lang="en-AU" sz="4400" dirty="0">
                <a:effectLst/>
                <a:latin typeface="Calibri" panose="020F0502020204030204" pitchFamily="34" charset="0"/>
                <a:ea typeface="Calibri" panose="020F0502020204030204" pitchFamily="34" charset="0"/>
                <a:cs typeface="Times New Roman" panose="02020603050405020304" pitchFamily="18" charset="0"/>
              </a:rPr>
              <a:t>The WBF President opened the Gold Coast Congress which is the first event in the new World Bridge Tour. The WBF is recognised by the International Olympic Committee. </a:t>
            </a:r>
          </a:p>
          <a:p>
            <a:pPr marL="0" indent="0">
              <a:lnSpc>
                <a:spcPct val="107000"/>
              </a:lnSpc>
              <a:spcBef>
                <a:spcPts val="0"/>
              </a:spcBef>
              <a:spcAft>
                <a:spcPts val="800"/>
              </a:spcAft>
              <a:buNone/>
            </a:pPr>
            <a:r>
              <a:rPr lang="en-AU" sz="4400" dirty="0">
                <a:effectLst/>
                <a:latin typeface="Calibri" panose="020F0502020204030204" pitchFamily="34" charset="0"/>
                <a:ea typeface="Calibri" panose="020F0502020204030204" pitchFamily="34" charset="0"/>
                <a:cs typeface="Times New Roman" panose="02020603050405020304" pitchFamily="18" charset="0"/>
              </a:rPr>
              <a:t>The President of the Australian Bridge Federation, Allison Stralow, said “We welcome all players from near and far whether this is their first time or they have been coming for years. Bridge has a real sense of community and enjoyment as well as competition and when travelling you are part of the bridge family all around Australia and the world.</a:t>
            </a:r>
          </a:p>
          <a:p>
            <a:pPr marL="0" indent="0">
              <a:lnSpc>
                <a:spcPct val="107000"/>
              </a:lnSpc>
              <a:spcBef>
                <a:spcPts val="0"/>
              </a:spcBef>
              <a:spcAft>
                <a:spcPts val="800"/>
              </a:spcAft>
              <a:buNone/>
            </a:pPr>
            <a:r>
              <a:rPr lang="en-AU" sz="4400" dirty="0">
                <a:effectLst/>
                <a:latin typeface="Calibri" panose="020F0502020204030204" pitchFamily="34" charset="0"/>
                <a:ea typeface="Calibri" panose="020F0502020204030204" pitchFamily="34" charset="0"/>
                <a:cs typeface="Times New Roman" panose="02020603050405020304" pitchFamily="18" charset="0"/>
              </a:rPr>
              <a:t>International players included Finn Kolesnik aged 18, who playing with Australian Ishmael Delmonte won one of America’s top events the NABC Soloway Teams in Phoenix Arizona recently. Another of his team mates was Kevin Rosenberg who is in Broadbeach, who is Junior and Open World Champion, playing with Amber Lin</a:t>
            </a:r>
          </a:p>
          <a:p>
            <a:pPr marL="0" indent="0">
              <a:lnSpc>
                <a:spcPct val="107000"/>
              </a:lnSpc>
              <a:spcBef>
                <a:spcPts val="0"/>
              </a:spcBef>
              <a:spcAft>
                <a:spcPts val="800"/>
              </a:spcAft>
              <a:buNone/>
            </a:pPr>
            <a:r>
              <a:rPr lang="en-AU" sz="4400" dirty="0">
                <a:effectLst/>
                <a:latin typeface="Calibri" panose="020F0502020204030204" pitchFamily="34" charset="0"/>
                <a:ea typeface="Calibri" panose="020F0502020204030204" pitchFamily="34" charset="0"/>
                <a:cs typeface="Times New Roman" panose="02020603050405020304" pitchFamily="18" charset="0"/>
              </a:rPr>
              <a:t>Jan Kamras from Sweden, the WBF President, is also playing in the Gold Coast Congress with an Australian Martin Doran and team mates champion Barbara Travis from Adelaide and Peter Reynolds from Canberra. </a:t>
            </a:r>
          </a:p>
          <a:p>
            <a:pPr marL="0" indent="0">
              <a:lnSpc>
                <a:spcPct val="107000"/>
              </a:lnSpc>
              <a:spcBef>
                <a:spcPts val="0"/>
              </a:spcBef>
              <a:spcAft>
                <a:spcPts val="800"/>
              </a:spcAft>
              <a:buNone/>
            </a:pPr>
            <a:r>
              <a:rPr lang="en-AU" sz="4400" dirty="0">
                <a:effectLst/>
                <a:latin typeface="Calibri" panose="020F0502020204030204" pitchFamily="34" charset="0"/>
                <a:ea typeface="Calibri" panose="020F0502020204030204" pitchFamily="34" charset="0"/>
                <a:cs typeface="Times New Roman" panose="02020603050405020304" pitchFamily="18" charset="0"/>
              </a:rPr>
              <a:t>Other International players include 6 time World Champion Kate McCallum who is now living in Adelaide, three time world champion Daniele Von Arnim from Germany, and Austrian Jovi Smederevac.</a:t>
            </a:r>
          </a:p>
          <a:p>
            <a:pPr marL="0" indent="0">
              <a:lnSpc>
                <a:spcPct val="107000"/>
              </a:lnSpc>
              <a:spcBef>
                <a:spcPts val="0"/>
              </a:spcBef>
              <a:spcAft>
                <a:spcPts val="800"/>
              </a:spcAft>
              <a:buNone/>
            </a:pPr>
            <a:r>
              <a:rPr lang="en-AU" sz="4400" dirty="0">
                <a:effectLst/>
                <a:latin typeface="Calibri" panose="020F0502020204030204" pitchFamily="34" charset="0"/>
                <a:ea typeface="Calibri" panose="020F0502020204030204" pitchFamily="34" charset="0"/>
                <a:cs typeface="Times New Roman" panose="02020603050405020304" pitchFamily="18" charset="0"/>
              </a:rPr>
              <a:t>The major Teams event is from Tuesday 21 to Thursday 23 February at the Gold Coast Convention Centre from 10am to 6pm.</a:t>
            </a:r>
          </a:p>
          <a:p>
            <a:pPr marL="0" lvl="0" indent="0" algn="ctr">
              <a:lnSpc>
                <a:spcPct val="107000"/>
              </a:lnSpc>
              <a:spcBef>
                <a:spcPts val="0"/>
              </a:spcBef>
              <a:spcAft>
                <a:spcPts val="800"/>
              </a:spcAft>
              <a:buNone/>
            </a:pPr>
            <a:r>
              <a:rPr lang="en-AU" sz="4400" dirty="0">
                <a:effectLst/>
                <a:latin typeface="Calibri" panose="020F0502020204030204" pitchFamily="34" charset="0"/>
                <a:ea typeface="Calibri" panose="020F0502020204030204" pitchFamily="34" charset="0"/>
                <a:cs typeface="Times New Roman" panose="02020603050405020304" pitchFamily="18" charset="0"/>
              </a:rPr>
              <a:t>END	-</a:t>
            </a:r>
          </a:p>
          <a:p>
            <a:pPr marL="0" indent="0">
              <a:lnSpc>
                <a:spcPct val="107000"/>
              </a:lnSpc>
              <a:spcBef>
                <a:spcPts val="0"/>
              </a:spcBef>
              <a:spcAft>
                <a:spcPts val="800"/>
              </a:spcAft>
              <a:buNone/>
            </a:pPr>
            <a:r>
              <a:rPr lang="en-AU" sz="4400" dirty="0">
                <a:effectLst/>
                <a:latin typeface="Calibri" panose="020F0502020204030204" pitchFamily="34" charset="0"/>
                <a:ea typeface="Calibri" panose="020F0502020204030204" pitchFamily="34" charset="0"/>
                <a:cs typeface="Calibri" panose="020F0502020204030204" pitchFamily="34" charset="0"/>
              </a:rPr>
              <a:t>If you would like any further information please </a:t>
            </a:r>
            <a:endParaRPr lang="en-AU" sz="4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AU" sz="4400" dirty="0">
                <a:effectLst/>
                <a:latin typeface="Calibri" panose="020F0502020204030204" pitchFamily="34" charset="0"/>
                <a:ea typeface="Calibri" panose="020F0502020204030204" pitchFamily="34" charset="0"/>
                <a:cs typeface="Calibri" panose="020F0502020204030204" pitchFamily="34" charset="0"/>
              </a:rPr>
              <a:t>CONTACT: Peter Cox	0413 676 326  or petercox@ozemail.com.au</a:t>
            </a:r>
            <a:endParaRPr lang="en-AU" sz="4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AU" sz="4400" dirty="0">
                <a:effectLst/>
                <a:latin typeface="Calibri" panose="020F0502020204030204" pitchFamily="34" charset="0"/>
                <a:ea typeface="Times New Roman" panose="02020603050405020304" pitchFamily="18" charset="0"/>
                <a:cs typeface="Calibri" panose="020F0502020204030204" pitchFamily="34" charset="0"/>
              </a:rPr>
              <a:t>The Australian Bridge Federation is the peak body for the administration of Bridge in Australia and is an affiliate of the World Bridge Federation. </a:t>
            </a:r>
            <a:r>
              <a:rPr lang="en-AU" sz="4400" dirty="0">
                <a:solidFill>
                  <a:srgbClr val="454545"/>
                </a:solidFill>
                <a:effectLst/>
                <a:latin typeface="Calibri" panose="020F0502020204030204" pitchFamily="34" charset="0"/>
                <a:ea typeface="Calibri" panose="020F0502020204030204" pitchFamily="34" charset="0"/>
                <a:cs typeface="Calibri" panose="020F0502020204030204" pitchFamily="34" charset="0"/>
              </a:rPr>
              <a:t>It is a non-profit organisation and its headquarters are located in Canberra.  The ABF has a membership of approximately </a:t>
            </a:r>
            <a:r>
              <a:rPr lang="en-AU" sz="4400" b="1" dirty="0">
                <a:solidFill>
                  <a:srgbClr val="454545"/>
                </a:solidFill>
                <a:effectLst/>
                <a:latin typeface="Calibri" panose="020F0502020204030204" pitchFamily="34" charset="0"/>
                <a:ea typeface="Calibri" panose="020F0502020204030204" pitchFamily="34" charset="0"/>
                <a:cs typeface="Calibri" panose="020F0502020204030204" pitchFamily="34" charset="0"/>
              </a:rPr>
              <a:t>33,000</a:t>
            </a:r>
            <a:r>
              <a:rPr lang="en-AU" sz="4400" dirty="0">
                <a:solidFill>
                  <a:srgbClr val="454545"/>
                </a:solidFill>
                <a:effectLst/>
                <a:latin typeface="Calibri" panose="020F0502020204030204" pitchFamily="34" charset="0"/>
                <a:ea typeface="Calibri" panose="020F0502020204030204" pitchFamily="34" charset="0"/>
                <a:cs typeface="Calibri" panose="020F0502020204030204" pitchFamily="34" charset="0"/>
              </a:rPr>
              <a:t> and there are nearly </a:t>
            </a:r>
            <a:r>
              <a:rPr lang="en-AU" sz="4400" b="1" dirty="0">
                <a:solidFill>
                  <a:srgbClr val="454545"/>
                </a:solidFill>
                <a:effectLst/>
                <a:latin typeface="Calibri" panose="020F0502020204030204" pitchFamily="34" charset="0"/>
                <a:ea typeface="Calibri" panose="020F0502020204030204" pitchFamily="34" charset="0"/>
                <a:cs typeface="Calibri" panose="020F0502020204030204" pitchFamily="34" charset="0"/>
              </a:rPr>
              <a:t>350</a:t>
            </a:r>
            <a:r>
              <a:rPr lang="en-AU" sz="4400" dirty="0">
                <a:solidFill>
                  <a:srgbClr val="454545"/>
                </a:solidFill>
                <a:effectLst/>
                <a:latin typeface="Calibri" panose="020F0502020204030204" pitchFamily="34" charset="0"/>
                <a:ea typeface="Calibri" panose="020F0502020204030204" pitchFamily="34" charset="0"/>
                <a:cs typeface="Calibri" panose="020F0502020204030204" pitchFamily="34" charset="0"/>
              </a:rPr>
              <a:t> affiliated bridge clubs throughout Australia.</a:t>
            </a:r>
            <a:endParaRPr lang="en-AU" sz="44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Footer Placeholder 3">
            <a:extLst>
              <a:ext uri="{FF2B5EF4-FFF2-40B4-BE49-F238E27FC236}">
                <a16:creationId xmlns:a16="http://schemas.microsoft.com/office/drawing/2014/main" id="{42AAA7B1-759E-B52F-8983-2767806170C8}"/>
              </a:ext>
            </a:extLst>
          </p:cNvPr>
          <p:cNvSpPr>
            <a:spLocks noGrp="1"/>
          </p:cNvSpPr>
          <p:nvPr>
            <p:ph type="ftr" sz="quarter" idx="11"/>
          </p:nvPr>
        </p:nvSpPr>
        <p:spPr/>
        <p:txBody>
          <a:bodyPr/>
          <a:lstStyle/>
          <a:p>
            <a:r>
              <a:rPr lang="en-US"/>
              <a:t>How to write a Media Release               Peter Cox ABF Marketing                                                                                                     Peter Cox ABF Marketing</a:t>
            </a:r>
            <a:endParaRPr lang="en-AU"/>
          </a:p>
        </p:txBody>
      </p:sp>
      <p:sp>
        <p:nvSpPr>
          <p:cNvPr id="5" name="Slide Number Placeholder 4">
            <a:extLst>
              <a:ext uri="{FF2B5EF4-FFF2-40B4-BE49-F238E27FC236}">
                <a16:creationId xmlns:a16="http://schemas.microsoft.com/office/drawing/2014/main" id="{E9651BA6-DC49-9D5D-AACC-35677D09995A}"/>
              </a:ext>
            </a:extLst>
          </p:cNvPr>
          <p:cNvSpPr>
            <a:spLocks noGrp="1"/>
          </p:cNvSpPr>
          <p:nvPr>
            <p:ph type="sldNum" sz="quarter" idx="12"/>
          </p:nvPr>
        </p:nvSpPr>
        <p:spPr/>
        <p:txBody>
          <a:bodyPr/>
          <a:lstStyle/>
          <a:p>
            <a:fld id="{6E2AD316-8833-42B2-91F1-9A7E684E0EAE}" type="slidenum">
              <a:rPr lang="en-AU" smtClean="0"/>
              <a:t>13</a:t>
            </a:fld>
            <a:endParaRPr lang="en-AU"/>
          </a:p>
        </p:txBody>
      </p:sp>
    </p:spTree>
    <p:extLst>
      <p:ext uri="{BB962C8B-B14F-4D97-AF65-F5344CB8AC3E}">
        <p14:creationId xmlns:p14="http://schemas.microsoft.com/office/powerpoint/2010/main" val="1993748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D2A22-82B0-A3E1-BF22-43C02A184BDD}"/>
              </a:ext>
            </a:extLst>
          </p:cNvPr>
          <p:cNvSpPr>
            <a:spLocks noGrp="1"/>
          </p:cNvSpPr>
          <p:nvPr>
            <p:ph type="title"/>
          </p:nvPr>
        </p:nvSpPr>
        <p:spPr/>
        <p:txBody>
          <a:bodyPr/>
          <a:lstStyle/>
          <a:p>
            <a:r>
              <a:rPr lang="en-AU" b="1" dirty="0"/>
              <a:t>Media Coverage from GCC Press Release</a:t>
            </a:r>
          </a:p>
        </p:txBody>
      </p:sp>
      <p:sp>
        <p:nvSpPr>
          <p:cNvPr id="3" name="Content Placeholder 2">
            <a:extLst>
              <a:ext uri="{FF2B5EF4-FFF2-40B4-BE49-F238E27FC236}">
                <a16:creationId xmlns:a16="http://schemas.microsoft.com/office/drawing/2014/main" id="{80F7BD6F-6F67-F8A0-57A1-C76B6A6D321C}"/>
              </a:ext>
            </a:extLst>
          </p:cNvPr>
          <p:cNvSpPr>
            <a:spLocks noGrp="1"/>
          </p:cNvSpPr>
          <p:nvPr>
            <p:ph idx="1"/>
          </p:nvPr>
        </p:nvSpPr>
        <p:spPr/>
        <p:txBody>
          <a:bodyPr>
            <a:normAutofit fontScale="70000" lnSpcReduction="20000"/>
          </a:bodyPr>
          <a:lstStyle/>
          <a:p>
            <a:r>
              <a:rPr lang="en-AU" dirty="0"/>
              <a:t>You must be available to take media calls at ALL times after Media Release</a:t>
            </a:r>
          </a:p>
          <a:p>
            <a:r>
              <a:rPr lang="en-AU" dirty="0"/>
              <a:t>Select the right people to be interviewed who speak confidently with full knowledge and most importantly passion</a:t>
            </a:r>
          </a:p>
          <a:p>
            <a:r>
              <a:rPr lang="en-AU" dirty="0"/>
              <a:t>Guide the interviewee on  the most important you want conveyed if possible</a:t>
            </a:r>
          </a:p>
          <a:p>
            <a:r>
              <a:rPr lang="en-AU" dirty="0"/>
              <a:t>The media do not want to interview the marketing person (the ABC refuses to)</a:t>
            </a:r>
          </a:p>
          <a:p>
            <a:r>
              <a:rPr lang="en-AU" dirty="0"/>
              <a:t>Listen to what the reporter wants to do and fully assist them</a:t>
            </a:r>
          </a:p>
          <a:p>
            <a:endParaRPr lang="en-AU" dirty="0"/>
          </a:p>
          <a:p>
            <a:pPr marL="0" indent="0" algn="ctr">
              <a:buNone/>
            </a:pPr>
            <a:r>
              <a:rPr lang="en-AU" sz="5200" b="1" dirty="0">
                <a:solidFill>
                  <a:srgbClr val="FF0000"/>
                </a:solidFill>
              </a:rPr>
              <a:t>THE RESULTS</a:t>
            </a:r>
          </a:p>
          <a:p>
            <a:endParaRPr lang="en-AU" dirty="0"/>
          </a:p>
          <a:p>
            <a:r>
              <a:rPr lang="en-AU" dirty="0"/>
              <a:t>Radio interview on </a:t>
            </a:r>
            <a:r>
              <a:rPr lang="en-AU" dirty="0">
                <a:hlinkClick r:id="rId2"/>
              </a:rPr>
              <a:t>Radio 6PR Perth </a:t>
            </a:r>
            <a:r>
              <a:rPr lang="en-AU" dirty="0"/>
              <a:t>-  Allison Stralow, ABF President</a:t>
            </a:r>
          </a:p>
          <a:p>
            <a:r>
              <a:rPr lang="en-AU" dirty="0"/>
              <a:t>Radio interview on </a:t>
            </a:r>
            <a:r>
              <a:rPr lang="en-AU" dirty="0">
                <a:hlinkClick r:id="rId3"/>
              </a:rPr>
              <a:t>ABC Radio Melbourne </a:t>
            </a:r>
            <a:r>
              <a:rPr lang="en-AU" dirty="0"/>
              <a:t>-  Ben Thompson, WBF Vice President</a:t>
            </a:r>
          </a:p>
          <a:p>
            <a:r>
              <a:rPr lang="en-AU" dirty="0"/>
              <a:t>TV story filmed at the Convention Centre on </a:t>
            </a:r>
            <a:r>
              <a:rPr lang="en-AU" dirty="0">
                <a:hlinkClick r:id="rId4"/>
              </a:rPr>
              <a:t>Seven News Gold Coast </a:t>
            </a:r>
            <a:r>
              <a:rPr lang="en-AU" dirty="0"/>
              <a:t>– 1 min 40 sec</a:t>
            </a:r>
          </a:p>
          <a:p>
            <a:endParaRPr lang="en-AU" dirty="0"/>
          </a:p>
        </p:txBody>
      </p:sp>
      <p:sp>
        <p:nvSpPr>
          <p:cNvPr id="4" name="Footer Placeholder 3">
            <a:extLst>
              <a:ext uri="{FF2B5EF4-FFF2-40B4-BE49-F238E27FC236}">
                <a16:creationId xmlns:a16="http://schemas.microsoft.com/office/drawing/2014/main" id="{8D6FEF0E-9505-B9AC-7CC5-8FE55005660E}"/>
              </a:ext>
            </a:extLst>
          </p:cNvPr>
          <p:cNvSpPr>
            <a:spLocks noGrp="1"/>
          </p:cNvSpPr>
          <p:nvPr>
            <p:ph type="ftr" sz="quarter" idx="11"/>
          </p:nvPr>
        </p:nvSpPr>
        <p:spPr/>
        <p:txBody>
          <a:bodyPr/>
          <a:lstStyle/>
          <a:p>
            <a:r>
              <a:rPr lang="en-US"/>
              <a:t>How to write a Media Release               Peter Cox ABF Marketing                                                                                                     Peter Cox ABF Marketing</a:t>
            </a:r>
            <a:endParaRPr lang="en-AU"/>
          </a:p>
        </p:txBody>
      </p:sp>
      <p:sp>
        <p:nvSpPr>
          <p:cNvPr id="5" name="Slide Number Placeholder 4">
            <a:extLst>
              <a:ext uri="{FF2B5EF4-FFF2-40B4-BE49-F238E27FC236}">
                <a16:creationId xmlns:a16="http://schemas.microsoft.com/office/drawing/2014/main" id="{00D08D62-1462-22E8-7B6A-21C938F56BCC}"/>
              </a:ext>
            </a:extLst>
          </p:cNvPr>
          <p:cNvSpPr>
            <a:spLocks noGrp="1"/>
          </p:cNvSpPr>
          <p:nvPr>
            <p:ph type="sldNum" sz="quarter" idx="12"/>
          </p:nvPr>
        </p:nvSpPr>
        <p:spPr/>
        <p:txBody>
          <a:bodyPr/>
          <a:lstStyle/>
          <a:p>
            <a:fld id="{6E2AD316-8833-42B2-91F1-9A7E684E0EAE}" type="slidenum">
              <a:rPr lang="en-AU" smtClean="0"/>
              <a:t>14</a:t>
            </a:fld>
            <a:endParaRPr lang="en-AU"/>
          </a:p>
        </p:txBody>
      </p:sp>
    </p:spTree>
    <p:extLst>
      <p:ext uri="{BB962C8B-B14F-4D97-AF65-F5344CB8AC3E}">
        <p14:creationId xmlns:p14="http://schemas.microsoft.com/office/powerpoint/2010/main" val="2203852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734F3-89D3-D7AD-2EFE-AB6170E6F12D}"/>
              </a:ext>
            </a:extLst>
          </p:cNvPr>
          <p:cNvSpPr>
            <a:spLocks noGrp="1"/>
          </p:cNvSpPr>
          <p:nvPr>
            <p:ph type="title"/>
          </p:nvPr>
        </p:nvSpPr>
        <p:spPr/>
        <p:txBody>
          <a:bodyPr/>
          <a:lstStyle/>
          <a:p>
            <a:r>
              <a:rPr lang="en-AU" dirty="0"/>
              <a:t>				</a:t>
            </a:r>
            <a:r>
              <a:rPr lang="en-AU" b="1" dirty="0"/>
              <a:t>- END-</a:t>
            </a:r>
            <a:br>
              <a:rPr lang="en-AU" dirty="0"/>
            </a:br>
            <a:endParaRPr lang="en-AU" dirty="0"/>
          </a:p>
        </p:txBody>
      </p:sp>
      <p:sp>
        <p:nvSpPr>
          <p:cNvPr id="7" name="Content Placeholder 6">
            <a:extLst>
              <a:ext uri="{FF2B5EF4-FFF2-40B4-BE49-F238E27FC236}">
                <a16:creationId xmlns:a16="http://schemas.microsoft.com/office/drawing/2014/main" id="{D6D4ED23-36C1-3019-0D69-F96BFE72E88E}"/>
              </a:ext>
            </a:extLst>
          </p:cNvPr>
          <p:cNvSpPr>
            <a:spLocks noGrp="1"/>
          </p:cNvSpPr>
          <p:nvPr>
            <p:ph idx="1"/>
          </p:nvPr>
        </p:nvSpPr>
        <p:spPr>
          <a:xfrm>
            <a:off x="838200" y="1198485"/>
            <a:ext cx="10515600" cy="4978478"/>
          </a:xfrm>
        </p:spPr>
        <p:txBody>
          <a:bodyPr>
            <a:normAutofit/>
          </a:bodyPr>
          <a:lstStyle/>
          <a:p>
            <a:r>
              <a:rPr lang="en-AU" sz="2400" dirty="0"/>
              <a:t>My final piece of advice is that the Media Release is not about YOU.</a:t>
            </a:r>
          </a:p>
          <a:p>
            <a:r>
              <a:rPr lang="en-AU" sz="2400" dirty="0"/>
              <a:t>You are writing about the person or the event not about yourself.</a:t>
            </a:r>
          </a:p>
          <a:p>
            <a:r>
              <a:rPr lang="en-AU" sz="2400" dirty="0"/>
              <a:t>Think about a Headline that will capture the Journalist or Editors attention.</a:t>
            </a:r>
          </a:p>
          <a:p>
            <a:r>
              <a:rPr lang="en-AU" sz="2400" dirty="0"/>
              <a:t>Get the information over clearly but precisely. They see a lot of Media releases in a day and why should they read yours let alone take action.</a:t>
            </a:r>
          </a:p>
          <a:p>
            <a:r>
              <a:rPr lang="en-AU" sz="2400" dirty="0"/>
              <a:t>Quotes are essential but not your quotes.</a:t>
            </a:r>
          </a:p>
          <a:p>
            <a:r>
              <a:rPr lang="en-AU" sz="2400" dirty="0"/>
              <a:t>Pictures are worth a thousand words.</a:t>
            </a:r>
          </a:p>
          <a:p>
            <a:r>
              <a:rPr lang="en-AU" sz="2400" dirty="0"/>
              <a:t>Don’t forget Contact details or all the work is wasted</a:t>
            </a:r>
            <a:r>
              <a:rPr lang="en-AU" dirty="0"/>
              <a:t>.</a:t>
            </a:r>
          </a:p>
          <a:p>
            <a:r>
              <a:rPr lang="en-AU" sz="2400" dirty="0"/>
              <a:t>Try and fit it on ONE PAGE.</a:t>
            </a:r>
          </a:p>
          <a:p>
            <a:pPr marL="0" indent="0">
              <a:buNone/>
            </a:pPr>
            <a:r>
              <a:rPr lang="en-AU" b="1" dirty="0">
                <a:solidFill>
                  <a:srgbClr val="FF0000"/>
                </a:solidFill>
              </a:rPr>
              <a:t>If you would like help send me your draft Media Release and I will read it and make suggestions at marketing@abf.com.au</a:t>
            </a:r>
          </a:p>
          <a:p>
            <a:endParaRPr lang="en-AU" dirty="0"/>
          </a:p>
          <a:p>
            <a:endParaRPr lang="en-AU" dirty="0"/>
          </a:p>
        </p:txBody>
      </p:sp>
      <p:sp>
        <p:nvSpPr>
          <p:cNvPr id="8" name="Footer Placeholder 7">
            <a:extLst>
              <a:ext uri="{FF2B5EF4-FFF2-40B4-BE49-F238E27FC236}">
                <a16:creationId xmlns:a16="http://schemas.microsoft.com/office/drawing/2014/main" id="{35819204-0696-74D5-EF8E-433DE508DE56}"/>
              </a:ext>
            </a:extLst>
          </p:cNvPr>
          <p:cNvSpPr>
            <a:spLocks noGrp="1"/>
          </p:cNvSpPr>
          <p:nvPr>
            <p:ph type="ftr" sz="quarter" idx="11"/>
          </p:nvPr>
        </p:nvSpPr>
        <p:spPr/>
        <p:txBody>
          <a:bodyPr/>
          <a:lstStyle/>
          <a:p>
            <a:r>
              <a:rPr lang="en-US"/>
              <a:t>How to write a Media Release               Peter Cox ABF Marketing                                                                                                     Peter Cox ABF Marketing</a:t>
            </a:r>
            <a:endParaRPr lang="en-AU"/>
          </a:p>
        </p:txBody>
      </p:sp>
      <p:sp>
        <p:nvSpPr>
          <p:cNvPr id="9" name="Slide Number Placeholder 8">
            <a:extLst>
              <a:ext uri="{FF2B5EF4-FFF2-40B4-BE49-F238E27FC236}">
                <a16:creationId xmlns:a16="http://schemas.microsoft.com/office/drawing/2014/main" id="{737A1325-E8A2-FE4A-9CA4-3579CB6FB212}"/>
              </a:ext>
            </a:extLst>
          </p:cNvPr>
          <p:cNvSpPr>
            <a:spLocks noGrp="1"/>
          </p:cNvSpPr>
          <p:nvPr>
            <p:ph type="sldNum" sz="quarter" idx="12"/>
          </p:nvPr>
        </p:nvSpPr>
        <p:spPr/>
        <p:txBody>
          <a:bodyPr/>
          <a:lstStyle/>
          <a:p>
            <a:fld id="{D09BFC7B-B152-4BB1-B005-7055D615420F}" type="slidenum">
              <a:rPr lang="en-AU" smtClean="0"/>
              <a:t>15</a:t>
            </a:fld>
            <a:endParaRPr lang="en-AU"/>
          </a:p>
        </p:txBody>
      </p:sp>
    </p:spTree>
    <p:extLst>
      <p:ext uri="{BB962C8B-B14F-4D97-AF65-F5344CB8AC3E}">
        <p14:creationId xmlns:p14="http://schemas.microsoft.com/office/powerpoint/2010/main" val="2582292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231F0-1A6F-8ECD-ADB3-E42A45E6FE54}"/>
              </a:ext>
            </a:extLst>
          </p:cNvPr>
          <p:cNvSpPr>
            <a:spLocks noGrp="1"/>
          </p:cNvSpPr>
          <p:nvPr>
            <p:ph type="title"/>
          </p:nvPr>
        </p:nvSpPr>
        <p:spPr/>
        <p:txBody>
          <a:bodyPr/>
          <a:lstStyle/>
          <a:p>
            <a:r>
              <a:rPr lang="en-AU" b="1" dirty="0"/>
              <a:t>The Potential of Media</a:t>
            </a:r>
          </a:p>
        </p:txBody>
      </p:sp>
      <p:sp>
        <p:nvSpPr>
          <p:cNvPr id="3" name="Content Placeholder 2">
            <a:extLst>
              <a:ext uri="{FF2B5EF4-FFF2-40B4-BE49-F238E27FC236}">
                <a16:creationId xmlns:a16="http://schemas.microsoft.com/office/drawing/2014/main" id="{7C8CBCE8-4CD3-D64E-ABF2-64116269A93C}"/>
              </a:ext>
            </a:extLst>
          </p:cNvPr>
          <p:cNvSpPr>
            <a:spLocks noGrp="1"/>
          </p:cNvSpPr>
          <p:nvPr>
            <p:ph idx="1"/>
          </p:nvPr>
        </p:nvSpPr>
        <p:spPr/>
        <p:txBody>
          <a:bodyPr>
            <a:normAutofit/>
          </a:bodyPr>
          <a:lstStyle/>
          <a:p>
            <a:r>
              <a:rPr lang="en-AU" sz="1800" dirty="0"/>
              <a:t>To buy Media Time is highly expensive and uneconomic for a sport like Bridge with a relatively low number of players and no fan base.</a:t>
            </a:r>
          </a:p>
          <a:p>
            <a:r>
              <a:rPr lang="en-AU" sz="1800" dirty="0"/>
              <a:t>However, it is possible to obtain publicity for free in local newspapers, television and radio.</a:t>
            </a:r>
          </a:p>
          <a:p>
            <a:r>
              <a:rPr lang="en-AU" sz="1800" dirty="0"/>
              <a:t>In regional and country areas in particular the local media want to be part of the community to attract local engagement and advertising.</a:t>
            </a:r>
          </a:p>
          <a:p>
            <a:r>
              <a:rPr lang="en-AU" sz="1800" dirty="0"/>
              <a:t>You can create content for the district newspaper, radio station and television station for free by issuing a Media Release.</a:t>
            </a:r>
          </a:p>
          <a:p>
            <a:r>
              <a:rPr lang="en-AU" sz="1800" dirty="0"/>
              <a:t>First determine the purpose for your Media Release and what are you trying to achieve –  bring players back to the club, new players, beginners classes,  local congress, 100</a:t>
            </a:r>
            <a:r>
              <a:rPr lang="en-AU" sz="1800" baseline="30000" dirty="0"/>
              <a:t>th</a:t>
            </a:r>
            <a:r>
              <a:rPr lang="en-AU" sz="1800" dirty="0"/>
              <a:t> birthday party, bridge players other sporting success or community achievement.</a:t>
            </a:r>
          </a:p>
          <a:p>
            <a:r>
              <a:rPr lang="en-AU" sz="1800" dirty="0"/>
              <a:t>Then </a:t>
            </a:r>
            <a:r>
              <a:rPr lang="en-AU" sz="1800" dirty="0">
                <a:cs typeface="Times New Roman" panose="02020603050405020304" pitchFamily="18" charset="0"/>
              </a:rPr>
              <a:t>i</a:t>
            </a:r>
            <a:r>
              <a:rPr lang="en-AU" sz="1800" dirty="0">
                <a:effectLst/>
                <a:ea typeface="Times New Roman" panose="02020603050405020304" pitchFamily="18" charset="0"/>
                <a:cs typeface="Times New Roman" panose="02020603050405020304" pitchFamily="18" charset="0"/>
              </a:rPr>
              <a:t>dentify your target audience: Who do you want to reach with your release? Young university people or retirees and seniors? K</a:t>
            </a:r>
            <a:r>
              <a:rPr lang="en-AU" sz="1800" dirty="0">
                <a:ea typeface="Times New Roman" panose="02020603050405020304" pitchFamily="18" charset="0"/>
                <a:cs typeface="Times New Roman" panose="02020603050405020304" pitchFamily="18" charset="0"/>
              </a:rPr>
              <a:t>n</a:t>
            </a:r>
            <a:r>
              <a:rPr lang="en-AU" sz="1800" dirty="0">
                <a:effectLst/>
                <a:ea typeface="Times New Roman" panose="02020603050405020304" pitchFamily="18" charset="0"/>
                <a:cs typeface="Times New Roman" panose="02020603050405020304" pitchFamily="18" charset="0"/>
              </a:rPr>
              <a:t>owing your target audience will help you tailor the language and tone of your release.</a:t>
            </a:r>
          </a:p>
          <a:p>
            <a:r>
              <a:rPr lang="en-AU" sz="1800" dirty="0">
                <a:ea typeface="Calibri" panose="020F0502020204030204" pitchFamily="34" charset="0"/>
                <a:cs typeface="Times New Roman" panose="02020603050405020304" pitchFamily="18" charset="0"/>
              </a:rPr>
              <a:t>Here is a guide to preparing a Media Release.</a:t>
            </a:r>
            <a:endParaRPr lang="en-AU" sz="1800" dirty="0">
              <a:effectLst/>
              <a:ea typeface="Calibri" panose="020F0502020204030204" pitchFamily="34" charset="0"/>
              <a:cs typeface="Times New Roman" panose="02020603050405020304" pitchFamily="18" charset="0"/>
            </a:endParaRPr>
          </a:p>
          <a:p>
            <a:endParaRPr lang="en-AU" sz="1800" dirty="0"/>
          </a:p>
        </p:txBody>
      </p:sp>
      <p:sp>
        <p:nvSpPr>
          <p:cNvPr id="8" name="Date Placeholder 7">
            <a:extLst>
              <a:ext uri="{FF2B5EF4-FFF2-40B4-BE49-F238E27FC236}">
                <a16:creationId xmlns:a16="http://schemas.microsoft.com/office/drawing/2014/main" id="{1939F489-1D06-F39E-B0A6-BCEC44119C9B}"/>
              </a:ext>
            </a:extLst>
          </p:cNvPr>
          <p:cNvSpPr>
            <a:spLocks noGrp="1"/>
          </p:cNvSpPr>
          <p:nvPr>
            <p:ph type="dt" sz="half" idx="10"/>
          </p:nvPr>
        </p:nvSpPr>
        <p:spPr/>
        <p:txBody>
          <a:bodyPr/>
          <a:lstStyle/>
          <a:p>
            <a:r>
              <a:rPr lang="en-AU"/>
              <a:t>16/02/2023</a:t>
            </a:r>
          </a:p>
        </p:txBody>
      </p:sp>
      <p:sp>
        <p:nvSpPr>
          <p:cNvPr id="6" name="Footer Placeholder 5">
            <a:extLst>
              <a:ext uri="{FF2B5EF4-FFF2-40B4-BE49-F238E27FC236}">
                <a16:creationId xmlns:a16="http://schemas.microsoft.com/office/drawing/2014/main" id="{5ECF5916-6E88-F221-8110-3AABA3EA7B0F}"/>
              </a:ext>
            </a:extLst>
          </p:cNvPr>
          <p:cNvSpPr>
            <a:spLocks noGrp="1"/>
          </p:cNvSpPr>
          <p:nvPr>
            <p:ph type="ftr" sz="quarter" idx="11"/>
          </p:nvPr>
        </p:nvSpPr>
        <p:spPr/>
        <p:txBody>
          <a:bodyPr/>
          <a:lstStyle/>
          <a:p>
            <a:r>
              <a:rPr lang="en-US" dirty="0"/>
              <a:t>How to Write a Media Release    by     Peter Cox ABF Marketing</a:t>
            </a:r>
            <a:endParaRPr lang="en-AU" dirty="0"/>
          </a:p>
        </p:txBody>
      </p:sp>
      <p:sp>
        <p:nvSpPr>
          <p:cNvPr id="7" name="Slide Number Placeholder 6">
            <a:extLst>
              <a:ext uri="{FF2B5EF4-FFF2-40B4-BE49-F238E27FC236}">
                <a16:creationId xmlns:a16="http://schemas.microsoft.com/office/drawing/2014/main" id="{7BBACBF7-0D71-6C6E-4028-A43448E37DFC}"/>
              </a:ext>
            </a:extLst>
          </p:cNvPr>
          <p:cNvSpPr>
            <a:spLocks noGrp="1"/>
          </p:cNvSpPr>
          <p:nvPr>
            <p:ph type="sldNum" sz="quarter" idx="12"/>
          </p:nvPr>
        </p:nvSpPr>
        <p:spPr/>
        <p:txBody>
          <a:bodyPr/>
          <a:lstStyle/>
          <a:p>
            <a:fld id="{D09BFC7B-B152-4BB1-B005-7055D615420F}" type="slidenum">
              <a:rPr lang="en-AU" smtClean="0"/>
              <a:t>2</a:t>
            </a:fld>
            <a:endParaRPr lang="en-AU" dirty="0"/>
          </a:p>
        </p:txBody>
      </p:sp>
    </p:spTree>
    <p:extLst>
      <p:ext uri="{BB962C8B-B14F-4D97-AF65-F5344CB8AC3E}">
        <p14:creationId xmlns:p14="http://schemas.microsoft.com/office/powerpoint/2010/main" val="1435485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6B372-490E-580D-218C-EAC81F56453A}"/>
              </a:ext>
            </a:extLst>
          </p:cNvPr>
          <p:cNvSpPr>
            <a:spLocks noGrp="1"/>
          </p:cNvSpPr>
          <p:nvPr>
            <p:ph type="title"/>
          </p:nvPr>
        </p:nvSpPr>
        <p:spPr>
          <a:xfrm>
            <a:off x="838200" y="365125"/>
            <a:ext cx="10515600" cy="1197345"/>
          </a:xfrm>
        </p:spPr>
        <p:txBody>
          <a:bodyPr>
            <a:normAutofit fontScale="90000"/>
          </a:bodyPr>
          <a:lstStyle/>
          <a:p>
            <a:r>
              <a:rPr lang="en-AU" b="1" dirty="0"/>
              <a:t>MEDIA RELEASE TEMPLATE</a:t>
            </a:r>
            <a:br>
              <a:rPr lang="en-AU" dirty="0"/>
            </a:br>
            <a:endParaRPr lang="en-AU" dirty="0"/>
          </a:p>
        </p:txBody>
      </p:sp>
      <p:sp>
        <p:nvSpPr>
          <p:cNvPr id="3" name="Content Placeholder 2">
            <a:extLst>
              <a:ext uri="{FF2B5EF4-FFF2-40B4-BE49-F238E27FC236}">
                <a16:creationId xmlns:a16="http://schemas.microsoft.com/office/drawing/2014/main" id="{C0AC9E04-C8A5-3676-B65E-55B99DB4190E}"/>
              </a:ext>
            </a:extLst>
          </p:cNvPr>
          <p:cNvSpPr>
            <a:spLocks noGrp="1"/>
          </p:cNvSpPr>
          <p:nvPr>
            <p:ph idx="1"/>
          </p:nvPr>
        </p:nvSpPr>
        <p:spPr>
          <a:xfrm>
            <a:off x="838200" y="1624614"/>
            <a:ext cx="10515600" cy="4438835"/>
          </a:xfrm>
        </p:spPr>
        <p:txBody>
          <a:bodyPr>
            <a:normAutofit fontScale="70000" lnSpcReduction="20000"/>
          </a:bodyPr>
          <a:lstStyle/>
          <a:p>
            <a:pPr marL="0" indent="0">
              <a:lnSpc>
                <a:spcPct val="150000"/>
              </a:lnSpc>
              <a:buNone/>
            </a:pPr>
            <a:r>
              <a:rPr lang="en-AU" dirty="0"/>
              <a:t>Writing the Media Release is not difficult but you need to follow the format that the industry uses and provides the journalist with concisely the information they require.</a:t>
            </a:r>
          </a:p>
          <a:p>
            <a:pPr>
              <a:lnSpc>
                <a:spcPct val="150000"/>
              </a:lnSpc>
            </a:pPr>
            <a:r>
              <a:rPr lang="en-AU" dirty="0"/>
              <a:t>HEADLINE</a:t>
            </a:r>
          </a:p>
          <a:p>
            <a:pPr>
              <a:lnSpc>
                <a:spcPct val="150000"/>
              </a:lnSpc>
            </a:pPr>
            <a:r>
              <a:rPr lang="en-AU" dirty="0"/>
              <a:t>LEAD</a:t>
            </a:r>
          </a:p>
          <a:p>
            <a:pPr>
              <a:lnSpc>
                <a:spcPct val="150000"/>
              </a:lnSpc>
            </a:pPr>
            <a:r>
              <a:rPr lang="en-AU" dirty="0"/>
              <a:t>BODY</a:t>
            </a:r>
          </a:p>
          <a:p>
            <a:pPr>
              <a:lnSpc>
                <a:spcPct val="150000"/>
              </a:lnSpc>
            </a:pPr>
            <a:r>
              <a:rPr lang="en-AU" dirty="0"/>
              <a:t>END</a:t>
            </a:r>
          </a:p>
          <a:p>
            <a:pPr>
              <a:lnSpc>
                <a:spcPct val="150000"/>
              </a:lnSpc>
            </a:pPr>
            <a:r>
              <a:rPr lang="en-AU" dirty="0"/>
              <a:t>CONTACT</a:t>
            </a:r>
          </a:p>
          <a:p>
            <a:pPr>
              <a:lnSpc>
                <a:spcPct val="150000"/>
              </a:lnSpc>
            </a:pPr>
            <a:r>
              <a:rPr lang="en-AU" dirty="0"/>
              <a:t>BOILER PLATE</a:t>
            </a:r>
          </a:p>
          <a:p>
            <a:pPr marL="0" indent="0" algn="ctr">
              <a:buNone/>
            </a:pPr>
            <a:r>
              <a:rPr lang="en-AU" dirty="0"/>
              <a:t>All on One Page</a:t>
            </a:r>
          </a:p>
        </p:txBody>
      </p:sp>
      <p:sp>
        <p:nvSpPr>
          <p:cNvPr id="4" name="Footer Placeholder 3">
            <a:extLst>
              <a:ext uri="{FF2B5EF4-FFF2-40B4-BE49-F238E27FC236}">
                <a16:creationId xmlns:a16="http://schemas.microsoft.com/office/drawing/2014/main" id="{3A2265FD-8BBA-1563-70DE-E1AB75E313ED}"/>
              </a:ext>
            </a:extLst>
          </p:cNvPr>
          <p:cNvSpPr>
            <a:spLocks noGrp="1"/>
          </p:cNvSpPr>
          <p:nvPr>
            <p:ph type="ftr" sz="quarter" idx="11"/>
          </p:nvPr>
        </p:nvSpPr>
        <p:spPr/>
        <p:txBody>
          <a:bodyPr/>
          <a:lstStyle/>
          <a:p>
            <a:r>
              <a:rPr lang="en-US"/>
              <a:t>How to write a Media Release               Peter Cox ABF Marketing                                                                                                     Peter Cox ABF Marketing</a:t>
            </a:r>
            <a:endParaRPr lang="en-AU"/>
          </a:p>
        </p:txBody>
      </p:sp>
      <p:sp>
        <p:nvSpPr>
          <p:cNvPr id="5" name="Slide Number Placeholder 4">
            <a:extLst>
              <a:ext uri="{FF2B5EF4-FFF2-40B4-BE49-F238E27FC236}">
                <a16:creationId xmlns:a16="http://schemas.microsoft.com/office/drawing/2014/main" id="{B9073A02-C117-DF22-D7FD-3A2A154FB69E}"/>
              </a:ext>
            </a:extLst>
          </p:cNvPr>
          <p:cNvSpPr>
            <a:spLocks noGrp="1"/>
          </p:cNvSpPr>
          <p:nvPr>
            <p:ph type="sldNum" sz="quarter" idx="12"/>
          </p:nvPr>
        </p:nvSpPr>
        <p:spPr/>
        <p:txBody>
          <a:bodyPr/>
          <a:lstStyle/>
          <a:p>
            <a:fld id="{D09BFC7B-B152-4BB1-B005-7055D615420F}" type="slidenum">
              <a:rPr lang="en-AU" smtClean="0"/>
              <a:t>3</a:t>
            </a:fld>
            <a:endParaRPr lang="en-AU"/>
          </a:p>
        </p:txBody>
      </p:sp>
    </p:spTree>
    <p:extLst>
      <p:ext uri="{BB962C8B-B14F-4D97-AF65-F5344CB8AC3E}">
        <p14:creationId xmlns:p14="http://schemas.microsoft.com/office/powerpoint/2010/main" val="2208257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955E5-2A51-C087-86DA-2EECD4A150FE}"/>
              </a:ext>
            </a:extLst>
          </p:cNvPr>
          <p:cNvSpPr>
            <a:spLocks noGrp="1"/>
          </p:cNvSpPr>
          <p:nvPr>
            <p:ph type="title"/>
          </p:nvPr>
        </p:nvSpPr>
        <p:spPr/>
        <p:txBody>
          <a:bodyPr/>
          <a:lstStyle/>
          <a:p>
            <a:r>
              <a:rPr lang="en-AU" b="1" dirty="0"/>
              <a:t>Catch Attention</a:t>
            </a:r>
          </a:p>
        </p:txBody>
      </p:sp>
      <p:sp>
        <p:nvSpPr>
          <p:cNvPr id="3" name="Content Placeholder 2">
            <a:extLst>
              <a:ext uri="{FF2B5EF4-FFF2-40B4-BE49-F238E27FC236}">
                <a16:creationId xmlns:a16="http://schemas.microsoft.com/office/drawing/2014/main" id="{8042F18B-A6B2-DAD4-2B21-46008DD5ACC4}"/>
              </a:ext>
            </a:extLst>
          </p:cNvPr>
          <p:cNvSpPr>
            <a:spLocks noGrp="1"/>
          </p:cNvSpPr>
          <p:nvPr>
            <p:ph idx="1"/>
          </p:nvPr>
        </p:nvSpPr>
        <p:spPr>
          <a:xfrm>
            <a:off x="838200" y="1690688"/>
            <a:ext cx="10515600" cy="4486275"/>
          </a:xfrm>
        </p:spPr>
        <p:txBody>
          <a:bodyPr>
            <a:normAutofit fontScale="92500" lnSpcReduction="10000"/>
          </a:bodyPr>
          <a:lstStyle/>
          <a:p>
            <a:pPr marL="0" indent="0">
              <a:buNone/>
            </a:pPr>
            <a:r>
              <a:rPr lang="en-AU" b="1" dirty="0"/>
              <a:t>HEADLINE</a:t>
            </a:r>
          </a:p>
          <a:p>
            <a:pPr marL="0" indent="0">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The headline of a media release should summarise the key points, but be catchy, interesting and strong. It is designed to catch attention and encourage further reading. Ensure you bold it.</a:t>
            </a:r>
          </a:p>
          <a:p>
            <a:pPr marL="0" indent="0">
              <a:buNone/>
            </a:pPr>
            <a:r>
              <a:rPr lang="en-AU" sz="1400" dirty="0"/>
              <a:t>A couple of my headings:</a:t>
            </a:r>
          </a:p>
          <a:p>
            <a:pPr>
              <a:lnSpc>
                <a:spcPct val="120000"/>
              </a:lnSpc>
              <a:spcBef>
                <a:spcPts val="0"/>
              </a:spcBef>
              <a:spcAft>
                <a:spcPts val="800"/>
              </a:spcAft>
            </a:pPr>
            <a:r>
              <a:rPr lang="en-AU" sz="1800" b="1" dirty="0">
                <a:effectLst/>
                <a:ea typeface="Calibri" panose="020F0502020204030204" pitchFamily="34" charset="0"/>
              </a:rPr>
              <a:t>Youngest person at age 9 to play in a major Open Australian Bridge Championship</a:t>
            </a:r>
            <a:endParaRPr lang="en-AU" sz="1800" dirty="0">
              <a:effectLst/>
              <a:ea typeface="Calibri" panose="020F0502020204030204" pitchFamily="34" charset="0"/>
            </a:endParaRPr>
          </a:p>
          <a:p>
            <a:pPr>
              <a:lnSpc>
                <a:spcPct val="120000"/>
              </a:lnSpc>
              <a:spcBef>
                <a:spcPts val="0"/>
              </a:spcBef>
              <a:spcAft>
                <a:spcPts val="800"/>
              </a:spcAft>
            </a:pPr>
            <a:r>
              <a:rPr lang="en-AU" sz="1800" b="1" dirty="0">
                <a:effectLst/>
                <a:ea typeface="Calibri" panose="020F0502020204030204" pitchFamily="34" charset="0"/>
                <a:cs typeface="Times New Roman" panose="02020603050405020304" pitchFamily="18" charset="0"/>
              </a:rPr>
              <a:t>Australian female Olympic shooter wins 2020 International Bridge Press Association Book of the Year Award</a:t>
            </a:r>
            <a:r>
              <a:rPr lang="en-AU" sz="1800" dirty="0">
                <a:effectLst/>
                <a:ea typeface="Calibri" panose="020F0502020204030204" pitchFamily="34" charset="0"/>
                <a:cs typeface="Times New Roman" panose="02020603050405020304" pitchFamily="18" charset="0"/>
              </a:rPr>
              <a:t>.</a:t>
            </a:r>
          </a:p>
          <a:p>
            <a:pPr marL="0" indent="0">
              <a:buNone/>
            </a:pPr>
            <a:r>
              <a:rPr lang="en-AU" b="1" dirty="0">
                <a:effectLst/>
                <a:latin typeface="Calibri" panose="020F0502020204030204" pitchFamily="34" charset="0"/>
                <a:ea typeface="Calibri" panose="020F0502020204030204" pitchFamily="34" charset="0"/>
                <a:cs typeface="Times New Roman" panose="02020603050405020304" pitchFamily="18" charset="0"/>
              </a:rPr>
              <a:t>LEAD</a:t>
            </a:r>
          </a:p>
          <a:p>
            <a:pPr marL="0" indent="0">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The lead paragraph is the key part of your media release. It is essential that your lead is punchy and has the story hook. Check that it includes: who, what, when, where, why and how.</a:t>
            </a:r>
          </a:p>
          <a:p>
            <a:pPr marL="0" indent="0">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Example of opening line.: </a:t>
            </a:r>
          </a:p>
          <a:p>
            <a:r>
              <a:rPr lang="en-AU" sz="1500" dirty="0">
                <a:effectLst/>
                <a:latin typeface="Arial" panose="020B0604020202020204" pitchFamily="34" charset="0"/>
                <a:ea typeface="Calibri" panose="020F0502020204030204" pitchFamily="34" charset="0"/>
              </a:rPr>
              <a:t>A particular feature this year is believed to be the youngest person, Taydon Gold age 9, to have ever competed in a major Bridge event in Australia.</a:t>
            </a:r>
            <a:endParaRPr lang="en-AU" sz="1500" dirty="0">
              <a:effectLst/>
              <a:latin typeface="Calibri" panose="020F0502020204030204" pitchFamily="34" charset="0"/>
              <a:ea typeface="Calibri" panose="020F0502020204030204" pitchFamily="34" charset="0"/>
            </a:endParaRPr>
          </a:p>
          <a:p>
            <a:pPr>
              <a:lnSpc>
                <a:spcPct val="107000"/>
              </a:lnSpc>
              <a:spcAft>
                <a:spcPts val="800"/>
              </a:spcAft>
            </a:pPr>
            <a:r>
              <a:rPr lang="en-AU" sz="1500" dirty="0">
                <a:effectLst/>
                <a:latin typeface="Arial" panose="020B0604020202020204" pitchFamily="34" charset="0"/>
                <a:ea typeface="Calibri" panose="020F0502020204030204" pitchFamily="34" charset="0"/>
                <a:cs typeface="Times New Roman" panose="02020603050405020304" pitchFamily="18" charset="0"/>
              </a:rPr>
              <a:t>Kim Frazer, an Olympian in Athens 2004 and winner of three gold medals in four Commonwealth games for shooting, has won a prestigious international award for writing a book “Gaining the Mental Edge at Bridge.” </a:t>
            </a:r>
            <a:endParaRPr lang="en-AU" sz="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F061F66E-0E26-EE8E-3F55-38DEBB08EF7B}"/>
              </a:ext>
            </a:extLst>
          </p:cNvPr>
          <p:cNvSpPr>
            <a:spLocks noGrp="1"/>
          </p:cNvSpPr>
          <p:nvPr>
            <p:ph type="ftr" sz="quarter" idx="11"/>
          </p:nvPr>
        </p:nvSpPr>
        <p:spPr/>
        <p:txBody>
          <a:bodyPr/>
          <a:lstStyle/>
          <a:p>
            <a:r>
              <a:rPr lang="en-US"/>
              <a:t>How to write a Media Release               Peter Cox ABF Marketing                                                                                                     Peter Cox ABF Marketing</a:t>
            </a:r>
            <a:endParaRPr lang="en-AU"/>
          </a:p>
        </p:txBody>
      </p:sp>
      <p:sp>
        <p:nvSpPr>
          <p:cNvPr id="5" name="Slide Number Placeholder 4">
            <a:extLst>
              <a:ext uri="{FF2B5EF4-FFF2-40B4-BE49-F238E27FC236}">
                <a16:creationId xmlns:a16="http://schemas.microsoft.com/office/drawing/2014/main" id="{02FE87CE-DACA-DA96-B861-D35890B5C384}"/>
              </a:ext>
            </a:extLst>
          </p:cNvPr>
          <p:cNvSpPr>
            <a:spLocks noGrp="1"/>
          </p:cNvSpPr>
          <p:nvPr>
            <p:ph type="sldNum" sz="quarter" idx="12"/>
          </p:nvPr>
        </p:nvSpPr>
        <p:spPr/>
        <p:txBody>
          <a:bodyPr/>
          <a:lstStyle/>
          <a:p>
            <a:fld id="{D09BFC7B-B152-4BB1-B005-7055D615420F}" type="slidenum">
              <a:rPr lang="en-AU" smtClean="0"/>
              <a:t>4</a:t>
            </a:fld>
            <a:endParaRPr lang="en-AU"/>
          </a:p>
        </p:txBody>
      </p:sp>
    </p:spTree>
    <p:extLst>
      <p:ext uri="{BB962C8B-B14F-4D97-AF65-F5344CB8AC3E}">
        <p14:creationId xmlns:p14="http://schemas.microsoft.com/office/powerpoint/2010/main" val="182856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6FC5B-2F32-1E7B-176F-983585D8689C}"/>
              </a:ext>
            </a:extLst>
          </p:cNvPr>
          <p:cNvSpPr>
            <a:spLocks noGrp="1"/>
          </p:cNvSpPr>
          <p:nvPr>
            <p:ph type="title"/>
          </p:nvPr>
        </p:nvSpPr>
        <p:spPr/>
        <p:txBody>
          <a:bodyPr/>
          <a:lstStyle/>
          <a:p>
            <a:r>
              <a:rPr lang="en-AU" b="1" dirty="0"/>
              <a:t>Story Time</a:t>
            </a:r>
          </a:p>
        </p:txBody>
      </p:sp>
      <p:sp>
        <p:nvSpPr>
          <p:cNvPr id="3" name="Content Placeholder 2">
            <a:extLst>
              <a:ext uri="{FF2B5EF4-FFF2-40B4-BE49-F238E27FC236}">
                <a16:creationId xmlns:a16="http://schemas.microsoft.com/office/drawing/2014/main" id="{906A5DCE-BFFB-37CB-D309-C2CB30B46DD1}"/>
              </a:ext>
            </a:extLst>
          </p:cNvPr>
          <p:cNvSpPr>
            <a:spLocks noGrp="1"/>
          </p:cNvSpPr>
          <p:nvPr>
            <p:ph idx="1"/>
          </p:nvPr>
        </p:nvSpPr>
        <p:spPr/>
        <p:txBody>
          <a:bodyPr>
            <a:normAutofit fontScale="77500" lnSpcReduction="20000"/>
          </a:bodyPr>
          <a:lstStyle/>
          <a:p>
            <a:pPr marL="0" indent="0">
              <a:buNone/>
            </a:pPr>
            <a:r>
              <a:rPr lang="en-AU" sz="3400" b="1" dirty="0"/>
              <a:t>BODY</a:t>
            </a:r>
          </a:p>
          <a:p>
            <a:pPr marL="514350" indent="-285750">
              <a:lnSpc>
                <a:spcPct val="107000"/>
              </a:lnSpc>
              <a:spcAft>
                <a:spcPts val="800"/>
              </a:spcAft>
            </a:pPr>
            <a:r>
              <a:rPr lang="en-AU" sz="2200" dirty="0">
                <a:effectLst/>
                <a:latin typeface="Calibri" panose="020F0502020204030204" pitchFamily="34" charset="0"/>
                <a:ea typeface="Calibri" panose="020F0502020204030204" pitchFamily="34" charset="0"/>
                <a:cs typeface="Times New Roman" panose="02020603050405020304" pitchFamily="18" charset="0"/>
              </a:rPr>
              <a:t>The paragraph under the lead should expand on the lead and be the point where you start telling the story. It is important to prioritise messages from the most important to the least important. Use short sentences and short paragraphs with vigorous, active language. Always write in the third person.</a:t>
            </a:r>
          </a:p>
          <a:p>
            <a:pPr marL="514350" indent="-285750">
              <a:lnSpc>
                <a:spcPct val="107000"/>
              </a:lnSpc>
              <a:spcAft>
                <a:spcPts val="800"/>
              </a:spcAft>
            </a:pPr>
            <a:r>
              <a:rPr lang="en-AU" sz="2200" dirty="0">
                <a:effectLst/>
                <a:latin typeface="Calibri" panose="020F0502020204030204" pitchFamily="34" charset="0"/>
                <a:ea typeface="Calibri" panose="020F0502020204030204" pitchFamily="34" charset="0"/>
                <a:cs typeface="Times New Roman" panose="02020603050405020304" pitchFamily="18" charset="0"/>
              </a:rPr>
              <a:t>Use quotes to make your writing more interesting but remember all opinions must be attributed to a particular person or the organisation. The media is unable to use newsworthy assertions unless sourced, and journalists will sometimes call to check on the quotes.</a:t>
            </a:r>
          </a:p>
          <a:p>
            <a:pPr marL="0" indent="0">
              <a:buNone/>
            </a:pPr>
            <a:r>
              <a:rPr lang="en-AU" sz="2000" b="1" dirty="0"/>
              <a:t>Example</a:t>
            </a:r>
          </a:p>
          <a:p>
            <a:r>
              <a:rPr lang="en-AU" sz="2200" dirty="0">
                <a:effectLst/>
                <a:ea typeface="Calibri" panose="020F0502020204030204" pitchFamily="34" charset="0"/>
              </a:rPr>
              <a:t>The President of the Victorian Bridge Association, Ben Thompson, said that "Bridge is a fantastic and intellectual game suitable for everyone from 10-100. I am really pleased to see 9 year old Taydon Gold taking to bridge like a fish to water."</a:t>
            </a:r>
          </a:p>
          <a:p>
            <a:endParaRPr lang="en-AU" sz="2200" dirty="0">
              <a:effectLst/>
              <a:ea typeface="Calibri" panose="020F0502020204030204" pitchFamily="34" charset="0"/>
              <a:cs typeface="Times New Roman" panose="02020603050405020304" pitchFamily="18" charset="0"/>
            </a:endParaRPr>
          </a:p>
          <a:p>
            <a:r>
              <a:rPr lang="en-AU" sz="2200" dirty="0">
                <a:effectLst/>
                <a:ea typeface="Calibri" panose="020F0502020204030204" pitchFamily="34" charset="0"/>
                <a:cs typeface="Times New Roman" panose="02020603050405020304" pitchFamily="18" charset="0"/>
              </a:rPr>
              <a:t>The President of the ABF, Allison Stralow, says “It is a great honour for Australian bridge that Kim has won such a prestigious award against international competition.”</a:t>
            </a:r>
          </a:p>
          <a:p>
            <a:endParaRPr lang="en-AU" dirty="0"/>
          </a:p>
        </p:txBody>
      </p:sp>
      <p:sp>
        <p:nvSpPr>
          <p:cNvPr id="4" name="Footer Placeholder 3">
            <a:extLst>
              <a:ext uri="{FF2B5EF4-FFF2-40B4-BE49-F238E27FC236}">
                <a16:creationId xmlns:a16="http://schemas.microsoft.com/office/drawing/2014/main" id="{44FEB0B4-53B7-5099-4C0A-25DF269A4CB6}"/>
              </a:ext>
            </a:extLst>
          </p:cNvPr>
          <p:cNvSpPr>
            <a:spLocks noGrp="1"/>
          </p:cNvSpPr>
          <p:nvPr>
            <p:ph type="ftr" sz="quarter" idx="11"/>
          </p:nvPr>
        </p:nvSpPr>
        <p:spPr/>
        <p:txBody>
          <a:bodyPr/>
          <a:lstStyle/>
          <a:p>
            <a:r>
              <a:rPr lang="en-US"/>
              <a:t>How to write a Media Release               Peter Cox ABF Marketing                                                                                                     Peter Cox ABF Marketing</a:t>
            </a:r>
            <a:endParaRPr lang="en-AU"/>
          </a:p>
        </p:txBody>
      </p:sp>
      <p:sp>
        <p:nvSpPr>
          <p:cNvPr id="5" name="Slide Number Placeholder 4">
            <a:extLst>
              <a:ext uri="{FF2B5EF4-FFF2-40B4-BE49-F238E27FC236}">
                <a16:creationId xmlns:a16="http://schemas.microsoft.com/office/drawing/2014/main" id="{77A96BBE-87C7-E796-7D40-AC2B7732B1D3}"/>
              </a:ext>
            </a:extLst>
          </p:cNvPr>
          <p:cNvSpPr>
            <a:spLocks noGrp="1"/>
          </p:cNvSpPr>
          <p:nvPr>
            <p:ph type="sldNum" sz="quarter" idx="12"/>
          </p:nvPr>
        </p:nvSpPr>
        <p:spPr/>
        <p:txBody>
          <a:bodyPr/>
          <a:lstStyle/>
          <a:p>
            <a:fld id="{D09BFC7B-B152-4BB1-B005-7055D615420F}" type="slidenum">
              <a:rPr lang="en-AU" smtClean="0"/>
              <a:t>5</a:t>
            </a:fld>
            <a:endParaRPr lang="en-AU"/>
          </a:p>
        </p:txBody>
      </p:sp>
    </p:spTree>
    <p:extLst>
      <p:ext uri="{BB962C8B-B14F-4D97-AF65-F5344CB8AC3E}">
        <p14:creationId xmlns:p14="http://schemas.microsoft.com/office/powerpoint/2010/main" val="2487198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E9759-F7B5-D355-2F30-2C38E3105DA3}"/>
              </a:ext>
            </a:extLst>
          </p:cNvPr>
          <p:cNvSpPr>
            <a:spLocks noGrp="1"/>
          </p:cNvSpPr>
          <p:nvPr>
            <p:ph type="title"/>
          </p:nvPr>
        </p:nvSpPr>
        <p:spPr/>
        <p:txBody>
          <a:bodyPr/>
          <a:lstStyle/>
          <a:p>
            <a:r>
              <a:rPr lang="en-AU" b="1" dirty="0"/>
              <a:t>Closing</a:t>
            </a:r>
          </a:p>
        </p:txBody>
      </p:sp>
      <p:sp>
        <p:nvSpPr>
          <p:cNvPr id="3" name="Content Placeholder 2">
            <a:extLst>
              <a:ext uri="{FF2B5EF4-FFF2-40B4-BE49-F238E27FC236}">
                <a16:creationId xmlns:a16="http://schemas.microsoft.com/office/drawing/2014/main" id="{510BFDBD-653A-5B89-36B1-5155649EEED4}"/>
              </a:ext>
            </a:extLst>
          </p:cNvPr>
          <p:cNvSpPr>
            <a:spLocks noGrp="1"/>
          </p:cNvSpPr>
          <p:nvPr>
            <p:ph idx="1"/>
          </p:nvPr>
        </p:nvSpPr>
        <p:spPr>
          <a:xfrm>
            <a:off x="838200" y="1526959"/>
            <a:ext cx="10515600" cy="4965916"/>
          </a:xfrm>
        </p:spPr>
        <p:txBody>
          <a:bodyPr>
            <a:normAutofit fontScale="25000" lnSpcReduction="20000"/>
          </a:bodyPr>
          <a:lstStyle/>
          <a:p>
            <a:pPr marL="0" lvl="0" indent="0">
              <a:lnSpc>
                <a:spcPct val="107000"/>
              </a:lnSpc>
              <a:spcAft>
                <a:spcPts val="800"/>
              </a:spcAft>
              <a:buNone/>
            </a:pPr>
            <a:r>
              <a:rPr lang="en-AU" sz="8000" b="1" dirty="0">
                <a:effectLst/>
                <a:latin typeface="Calibri" panose="020F0502020204030204" pitchFamily="34" charset="0"/>
                <a:ea typeface="Calibri" panose="020F0502020204030204" pitchFamily="34" charset="0"/>
                <a:cs typeface="Times New Roman" panose="02020603050405020304" pitchFamily="18" charset="0"/>
              </a:rPr>
              <a:t>END</a:t>
            </a:r>
          </a:p>
          <a:p>
            <a:pPr indent="0">
              <a:lnSpc>
                <a:spcPct val="120000"/>
              </a:lnSpc>
              <a:spcBef>
                <a:spcPts val="0"/>
              </a:spcBef>
              <a:spcAft>
                <a:spcPts val="600"/>
              </a:spcAft>
              <a:buNone/>
            </a:pPr>
            <a:r>
              <a:rPr lang="en-AU" sz="6800" dirty="0">
                <a:effectLst/>
                <a:latin typeface="Calibri" panose="020F0502020204030204" pitchFamily="34" charset="0"/>
                <a:ea typeface="Calibri" panose="020F0502020204030204" pitchFamily="34" charset="0"/>
                <a:cs typeface="Times New Roman" panose="02020603050405020304" pitchFamily="18" charset="0"/>
              </a:rPr>
              <a:t>The last paragraph is the least important and can include background information about you and your services or summarise the essential elements of the media release.</a:t>
            </a:r>
          </a:p>
          <a:p>
            <a:pPr indent="0">
              <a:lnSpc>
                <a:spcPct val="120000"/>
              </a:lnSpc>
              <a:spcBef>
                <a:spcPts val="0"/>
              </a:spcBef>
              <a:spcAft>
                <a:spcPts val="600"/>
              </a:spcAft>
              <a:buNone/>
            </a:pPr>
            <a:r>
              <a:rPr lang="en-AU" sz="6800" dirty="0">
                <a:effectLst/>
                <a:latin typeface="Calibri" panose="020F0502020204030204" pitchFamily="34" charset="0"/>
                <a:ea typeface="Calibri" panose="020F0502020204030204" pitchFamily="34" charset="0"/>
                <a:cs typeface="Times New Roman" panose="02020603050405020304" pitchFamily="18" charset="0"/>
              </a:rPr>
              <a:t>Always finish the media release with -ends- so the journalist knows it is finished.</a:t>
            </a:r>
          </a:p>
          <a:p>
            <a:pPr marL="0" lvl="0" indent="0">
              <a:lnSpc>
                <a:spcPct val="120000"/>
              </a:lnSpc>
              <a:spcBef>
                <a:spcPts val="0"/>
              </a:spcBef>
              <a:spcAft>
                <a:spcPts val="800"/>
              </a:spcAft>
              <a:buNone/>
            </a:pPr>
            <a:r>
              <a:rPr lang="en-AU" sz="6500" b="1" dirty="0">
                <a:effectLst/>
                <a:latin typeface="Calibri" panose="020F0502020204030204" pitchFamily="34" charset="0"/>
                <a:ea typeface="Calibri" panose="020F0502020204030204" pitchFamily="34" charset="0"/>
                <a:cs typeface="Times New Roman" panose="02020603050405020304" pitchFamily="18" charset="0"/>
              </a:rPr>
              <a:t>CONTACT</a:t>
            </a:r>
          </a:p>
          <a:p>
            <a:pPr indent="0">
              <a:lnSpc>
                <a:spcPct val="120000"/>
              </a:lnSpc>
              <a:spcBef>
                <a:spcPts val="0"/>
              </a:spcBef>
              <a:spcAft>
                <a:spcPts val="600"/>
              </a:spcAft>
              <a:buNone/>
            </a:pPr>
            <a:r>
              <a:rPr lang="en-AU" sz="6800" dirty="0">
                <a:effectLst/>
                <a:latin typeface="Calibri" panose="020F0502020204030204" pitchFamily="34" charset="0"/>
                <a:ea typeface="Calibri" panose="020F0502020204030204" pitchFamily="34" charset="0"/>
                <a:cs typeface="Times New Roman" panose="02020603050405020304" pitchFamily="18" charset="0"/>
              </a:rPr>
              <a:t>Make sure you include the following contact information.</a:t>
            </a:r>
          </a:p>
          <a:p>
            <a:pPr lvl="1" indent="0">
              <a:lnSpc>
                <a:spcPct val="120000"/>
              </a:lnSpc>
              <a:spcBef>
                <a:spcPts val="0"/>
              </a:spcBef>
              <a:spcAft>
                <a:spcPts val="600"/>
              </a:spcAft>
              <a:buNone/>
            </a:pPr>
            <a:r>
              <a:rPr lang="en-AU" sz="6400" dirty="0">
                <a:effectLst/>
                <a:latin typeface="Calibri" panose="020F0502020204030204" pitchFamily="34" charset="0"/>
                <a:ea typeface="Calibri" panose="020F0502020204030204" pitchFamily="34" charset="0"/>
                <a:cs typeface="Times New Roman" panose="02020603050405020304" pitchFamily="18" charset="0"/>
              </a:rPr>
              <a:t>For further media information contact:</a:t>
            </a:r>
          </a:p>
          <a:p>
            <a:pPr lvl="1" indent="0">
              <a:lnSpc>
                <a:spcPct val="120000"/>
              </a:lnSpc>
              <a:spcBef>
                <a:spcPts val="0"/>
              </a:spcBef>
              <a:spcAft>
                <a:spcPts val="600"/>
              </a:spcAft>
              <a:buNone/>
            </a:pPr>
            <a:r>
              <a:rPr lang="en-AU" sz="6400" dirty="0">
                <a:effectLst/>
                <a:latin typeface="Calibri" panose="020F0502020204030204" pitchFamily="34" charset="0"/>
                <a:ea typeface="Calibri" panose="020F0502020204030204" pitchFamily="34" charset="0"/>
                <a:cs typeface="Times New Roman" panose="02020603050405020304" pitchFamily="18" charset="0"/>
              </a:rPr>
              <a:t>Contact name</a:t>
            </a:r>
          </a:p>
          <a:p>
            <a:pPr lvl="1" indent="0">
              <a:lnSpc>
                <a:spcPct val="120000"/>
              </a:lnSpc>
              <a:spcBef>
                <a:spcPts val="0"/>
              </a:spcBef>
              <a:spcAft>
                <a:spcPts val="600"/>
              </a:spcAft>
              <a:buNone/>
            </a:pPr>
            <a:r>
              <a:rPr lang="en-AU" sz="6400" dirty="0">
                <a:effectLst/>
                <a:latin typeface="Calibri" panose="020F0502020204030204" pitchFamily="34" charset="0"/>
                <a:ea typeface="Calibri" panose="020F0502020204030204" pitchFamily="34" charset="0"/>
                <a:cs typeface="Times New Roman" panose="02020603050405020304" pitchFamily="18" charset="0"/>
              </a:rPr>
              <a:t>Email</a:t>
            </a:r>
          </a:p>
          <a:p>
            <a:pPr lvl="1" indent="0">
              <a:lnSpc>
                <a:spcPct val="120000"/>
              </a:lnSpc>
              <a:spcBef>
                <a:spcPts val="0"/>
              </a:spcBef>
              <a:spcAft>
                <a:spcPts val="600"/>
              </a:spcAft>
              <a:buNone/>
            </a:pPr>
            <a:r>
              <a:rPr lang="en-AU" sz="6400" dirty="0">
                <a:effectLst/>
                <a:latin typeface="Calibri" panose="020F0502020204030204" pitchFamily="34" charset="0"/>
                <a:ea typeface="Calibri" panose="020F0502020204030204" pitchFamily="34" charset="0"/>
                <a:cs typeface="Times New Roman" panose="02020603050405020304" pitchFamily="18" charset="0"/>
              </a:rPr>
              <a:t>Phone number</a:t>
            </a:r>
          </a:p>
          <a:p>
            <a:pPr marL="0" lvl="0" indent="0">
              <a:lnSpc>
                <a:spcPct val="120000"/>
              </a:lnSpc>
              <a:spcBef>
                <a:spcPts val="0"/>
              </a:spcBef>
              <a:spcAft>
                <a:spcPts val="800"/>
              </a:spcAft>
              <a:buNone/>
            </a:pPr>
            <a:r>
              <a:rPr lang="en-AU" sz="5200" b="1" dirty="0">
                <a:effectLst/>
                <a:latin typeface="Calibri" panose="020F0502020204030204" pitchFamily="34" charset="0"/>
                <a:ea typeface="Calibri" panose="020F0502020204030204" pitchFamily="34" charset="0"/>
                <a:cs typeface="Times New Roman" panose="02020603050405020304" pitchFamily="18" charset="0"/>
              </a:rPr>
              <a:t>BOILER PLATE (ABOUT YOU AND YOUR BUSINESS)</a:t>
            </a:r>
          </a:p>
          <a:p>
            <a:pPr indent="0">
              <a:lnSpc>
                <a:spcPct val="120000"/>
              </a:lnSpc>
              <a:spcBef>
                <a:spcPts val="0"/>
              </a:spcBef>
              <a:spcAft>
                <a:spcPts val="800"/>
              </a:spcAft>
              <a:buNone/>
            </a:pPr>
            <a:r>
              <a:rPr lang="en-AU" sz="6800" dirty="0">
                <a:effectLst/>
                <a:latin typeface="Calibri" panose="020F0502020204030204" pitchFamily="34" charset="0"/>
                <a:ea typeface="Calibri" panose="020F0502020204030204" pitchFamily="34" charset="0"/>
                <a:cs typeface="Times New Roman" panose="02020603050405020304" pitchFamily="18" charset="0"/>
              </a:rPr>
              <a:t>It is important to include a boiler plate at the bottom of your media release. A boiler plate is a one paragraph summary of background information about yourself and your business. This information will give the journalist an overview and isn’t necessarily needed in the body of the media release.</a:t>
            </a:r>
          </a:p>
          <a:p>
            <a:endParaRPr lang="en-AU" dirty="0"/>
          </a:p>
        </p:txBody>
      </p:sp>
      <p:sp>
        <p:nvSpPr>
          <p:cNvPr id="6" name="Footer Placeholder 5">
            <a:extLst>
              <a:ext uri="{FF2B5EF4-FFF2-40B4-BE49-F238E27FC236}">
                <a16:creationId xmlns:a16="http://schemas.microsoft.com/office/drawing/2014/main" id="{0C1D871A-3BCC-35C6-8AD3-7CE40410180B}"/>
              </a:ext>
            </a:extLst>
          </p:cNvPr>
          <p:cNvSpPr>
            <a:spLocks noGrp="1"/>
          </p:cNvSpPr>
          <p:nvPr>
            <p:ph type="ftr" sz="quarter" idx="11"/>
          </p:nvPr>
        </p:nvSpPr>
        <p:spPr/>
        <p:txBody>
          <a:bodyPr/>
          <a:lstStyle/>
          <a:p>
            <a:r>
              <a:rPr lang="en-US"/>
              <a:t>How to write a Media Release               Peter Cox ABF Marketing                                                                                                     Peter Cox ABF Marketing</a:t>
            </a:r>
            <a:endParaRPr lang="en-AU"/>
          </a:p>
        </p:txBody>
      </p:sp>
      <p:sp>
        <p:nvSpPr>
          <p:cNvPr id="7" name="Slide Number Placeholder 6">
            <a:extLst>
              <a:ext uri="{FF2B5EF4-FFF2-40B4-BE49-F238E27FC236}">
                <a16:creationId xmlns:a16="http://schemas.microsoft.com/office/drawing/2014/main" id="{347D319A-0249-4C59-4A40-283B54719AD1}"/>
              </a:ext>
            </a:extLst>
          </p:cNvPr>
          <p:cNvSpPr>
            <a:spLocks noGrp="1"/>
          </p:cNvSpPr>
          <p:nvPr>
            <p:ph type="sldNum" sz="quarter" idx="12"/>
          </p:nvPr>
        </p:nvSpPr>
        <p:spPr/>
        <p:txBody>
          <a:bodyPr/>
          <a:lstStyle/>
          <a:p>
            <a:fld id="{D09BFC7B-B152-4BB1-B005-7055D615420F}" type="slidenum">
              <a:rPr lang="en-AU" smtClean="0"/>
              <a:t>6</a:t>
            </a:fld>
            <a:endParaRPr lang="en-AU"/>
          </a:p>
        </p:txBody>
      </p:sp>
    </p:spTree>
    <p:extLst>
      <p:ext uri="{BB962C8B-B14F-4D97-AF65-F5344CB8AC3E}">
        <p14:creationId xmlns:p14="http://schemas.microsoft.com/office/powerpoint/2010/main" val="61231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8D58D-BE0D-FDFC-3FBA-0E439A216C61}"/>
              </a:ext>
            </a:extLst>
          </p:cNvPr>
          <p:cNvSpPr>
            <a:spLocks noGrp="1"/>
          </p:cNvSpPr>
          <p:nvPr>
            <p:ph type="title"/>
          </p:nvPr>
        </p:nvSpPr>
        <p:spPr/>
        <p:txBody>
          <a:bodyPr/>
          <a:lstStyle/>
          <a:p>
            <a:r>
              <a:rPr lang="en-AU" b="1" dirty="0"/>
              <a:t>Media Release Distribution</a:t>
            </a:r>
          </a:p>
        </p:txBody>
      </p:sp>
      <p:sp>
        <p:nvSpPr>
          <p:cNvPr id="3" name="Content Placeholder 2">
            <a:extLst>
              <a:ext uri="{FF2B5EF4-FFF2-40B4-BE49-F238E27FC236}">
                <a16:creationId xmlns:a16="http://schemas.microsoft.com/office/drawing/2014/main" id="{FE8D5EE4-924A-6809-E351-950A342EC1DE}"/>
              </a:ext>
            </a:extLst>
          </p:cNvPr>
          <p:cNvSpPr>
            <a:spLocks noGrp="1"/>
          </p:cNvSpPr>
          <p:nvPr>
            <p:ph idx="1"/>
          </p:nvPr>
        </p:nvSpPr>
        <p:spPr/>
        <p:txBody>
          <a:bodyPr>
            <a:normAutofit lnSpcReduction="10000"/>
          </a:bodyPr>
          <a:lstStyle/>
          <a:p>
            <a:r>
              <a:rPr lang="en-AU" dirty="0"/>
              <a:t>There are Press Release Distributors like </a:t>
            </a:r>
            <a:r>
              <a:rPr lang="en-AU" dirty="0" err="1"/>
              <a:t>MediaNet</a:t>
            </a:r>
            <a:r>
              <a:rPr lang="en-AU" dirty="0"/>
              <a:t> and Get The Word Out particularly for National, Capital City  or Regional distribution but they are very expensive and have  limited success.</a:t>
            </a:r>
          </a:p>
          <a:p>
            <a:r>
              <a:rPr lang="en-AU" dirty="0"/>
              <a:t>It is better to make a short list of the TV, Radio and Newspaper publishers in your target market. They will often have a contact email address on their web site and if not ring and ask them where to send a Media Release.</a:t>
            </a:r>
          </a:p>
          <a:p>
            <a:r>
              <a:rPr lang="en-AU" dirty="0"/>
              <a:t>Make sure that you completed the contact information and that you are available to answer the phone or email immediately at any hour.</a:t>
            </a:r>
          </a:p>
          <a:p>
            <a:r>
              <a:rPr lang="en-AU" dirty="0"/>
              <a:t>In smaller markets staff may live in your community and be known to bridge players and be a source of introduction. </a:t>
            </a:r>
          </a:p>
        </p:txBody>
      </p:sp>
      <p:sp>
        <p:nvSpPr>
          <p:cNvPr id="4" name="Footer Placeholder 3">
            <a:extLst>
              <a:ext uri="{FF2B5EF4-FFF2-40B4-BE49-F238E27FC236}">
                <a16:creationId xmlns:a16="http://schemas.microsoft.com/office/drawing/2014/main" id="{C893D9EB-A945-7706-7FD7-80F1E2371B2E}"/>
              </a:ext>
            </a:extLst>
          </p:cNvPr>
          <p:cNvSpPr>
            <a:spLocks noGrp="1"/>
          </p:cNvSpPr>
          <p:nvPr>
            <p:ph type="ftr" sz="quarter" idx="11"/>
          </p:nvPr>
        </p:nvSpPr>
        <p:spPr/>
        <p:txBody>
          <a:bodyPr/>
          <a:lstStyle/>
          <a:p>
            <a:r>
              <a:rPr lang="en-US"/>
              <a:t>How to write a Media Release               Peter Cox ABF Marketing                                                                                                     Peter Cox ABF Marketing</a:t>
            </a:r>
            <a:endParaRPr lang="en-AU"/>
          </a:p>
        </p:txBody>
      </p:sp>
      <p:sp>
        <p:nvSpPr>
          <p:cNvPr id="5" name="Slide Number Placeholder 4">
            <a:extLst>
              <a:ext uri="{FF2B5EF4-FFF2-40B4-BE49-F238E27FC236}">
                <a16:creationId xmlns:a16="http://schemas.microsoft.com/office/drawing/2014/main" id="{E368077A-9E88-EE1A-EFBF-06FE7FB9EA11}"/>
              </a:ext>
            </a:extLst>
          </p:cNvPr>
          <p:cNvSpPr>
            <a:spLocks noGrp="1"/>
          </p:cNvSpPr>
          <p:nvPr>
            <p:ph type="sldNum" sz="quarter" idx="12"/>
          </p:nvPr>
        </p:nvSpPr>
        <p:spPr/>
        <p:txBody>
          <a:bodyPr/>
          <a:lstStyle/>
          <a:p>
            <a:fld id="{D09BFC7B-B152-4BB1-B005-7055D615420F}" type="slidenum">
              <a:rPr lang="en-AU" smtClean="0"/>
              <a:t>7</a:t>
            </a:fld>
            <a:endParaRPr lang="en-AU"/>
          </a:p>
        </p:txBody>
      </p:sp>
    </p:spTree>
    <p:extLst>
      <p:ext uri="{BB962C8B-B14F-4D97-AF65-F5344CB8AC3E}">
        <p14:creationId xmlns:p14="http://schemas.microsoft.com/office/powerpoint/2010/main" val="3796595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F49A0-A634-751D-190F-C82A47ED859F}"/>
              </a:ext>
            </a:extLst>
          </p:cNvPr>
          <p:cNvSpPr>
            <a:spLocks noGrp="1"/>
          </p:cNvSpPr>
          <p:nvPr>
            <p:ph type="title"/>
          </p:nvPr>
        </p:nvSpPr>
        <p:spPr/>
        <p:txBody>
          <a:bodyPr/>
          <a:lstStyle/>
          <a:p>
            <a:r>
              <a:rPr lang="en-AU" b="1" dirty="0"/>
              <a:t>THE MEDIA RELEASE</a:t>
            </a:r>
          </a:p>
        </p:txBody>
      </p:sp>
      <p:pic>
        <p:nvPicPr>
          <p:cNvPr id="5" name="Content Placeholder 4">
            <a:extLst>
              <a:ext uri="{FF2B5EF4-FFF2-40B4-BE49-F238E27FC236}">
                <a16:creationId xmlns:a16="http://schemas.microsoft.com/office/drawing/2014/main" id="{9E0DCF38-2470-561B-AE97-D96B6704B306}"/>
              </a:ext>
            </a:extLst>
          </p:cNvPr>
          <p:cNvPicPr>
            <a:picLocks noGrp="1" noChangeAspect="1"/>
          </p:cNvPicPr>
          <p:nvPr>
            <p:ph idx="1"/>
          </p:nvPr>
        </p:nvPicPr>
        <p:blipFill>
          <a:blip r:embed="rId2"/>
          <a:stretch>
            <a:fillRect/>
          </a:stretch>
        </p:blipFill>
        <p:spPr>
          <a:xfrm>
            <a:off x="1070813" y="1624614"/>
            <a:ext cx="4412752" cy="5054692"/>
          </a:xfrm>
          <a:prstGeom prst="rect">
            <a:avLst/>
          </a:prstGeom>
        </p:spPr>
      </p:pic>
      <p:sp>
        <p:nvSpPr>
          <p:cNvPr id="10" name="Footer Placeholder 9">
            <a:extLst>
              <a:ext uri="{FF2B5EF4-FFF2-40B4-BE49-F238E27FC236}">
                <a16:creationId xmlns:a16="http://schemas.microsoft.com/office/drawing/2014/main" id="{C893DDED-6A60-70CB-AEF9-903441D6F9F6}"/>
              </a:ext>
            </a:extLst>
          </p:cNvPr>
          <p:cNvSpPr>
            <a:spLocks noGrp="1"/>
          </p:cNvSpPr>
          <p:nvPr>
            <p:ph type="ftr" sz="quarter" idx="11"/>
          </p:nvPr>
        </p:nvSpPr>
        <p:spPr/>
        <p:txBody>
          <a:bodyPr/>
          <a:lstStyle/>
          <a:p>
            <a:r>
              <a:rPr lang="en-US"/>
              <a:t>How to write a Media Release               Peter Cox ABF Marketing                                                                                                     Peter Cox ABF Marketing</a:t>
            </a:r>
            <a:endParaRPr lang="en-AU"/>
          </a:p>
        </p:txBody>
      </p:sp>
      <p:sp>
        <p:nvSpPr>
          <p:cNvPr id="11" name="Slide Number Placeholder 10">
            <a:extLst>
              <a:ext uri="{FF2B5EF4-FFF2-40B4-BE49-F238E27FC236}">
                <a16:creationId xmlns:a16="http://schemas.microsoft.com/office/drawing/2014/main" id="{19D29241-A113-A882-AB62-4D928E93051E}"/>
              </a:ext>
            </a:extLst>
          </p:cNvPr>
          <p:cNvSpPr>
            <a:spLocks noGrp="1"/>
          </p:cNvSpPr>
          <p:nvPr>
            <p:ph type="sldNum" sz="quarter" idx="12"/>
          </p:nvPr>
        </p:nvSpPr>
        <p:spPr/>
        <p:txBody>
          <a:bodyPr/>
          <a:lstStyle/>
          <a:p>
            <a:fld id="{D09BFC7B-B152-4BB1-B005-7055D615420F}" type="slidenum">
              <a:rPr lang="en-AU" smtClean="0"/>
              <a:t>8</a:t>
            </a:fld>
            <a:endParaRPr lang="en-AU"/>
          </a:p>
        </p:txBody>
      </p:sp>
      <p:pic>
        <p:nvPicPr>
          <p:cNvPr id="9" name="Picture 8">
            <a:extLst>
              <a:ext uri="{FF2B5EF4-FFF2-40B4-BE49-F238E27FC236}">
                <a16:creationId xmlns:a16="http://schemas.microsoft.com/office/drawing/2014/main" id="{A237FC7F-98DC-916E-1F08-D02C98ACB7D1}"/>
              </a:ext>
            </a:extLst>
          </p:cNvPr>
          <p:cNvPicPr>
            <a:picLocks noChangeAspect="1"/>
          </p:cNvPicPr>
          <p:nvPr/>
        </p:nvPicPr>
        <p:blipFill>
          <a:blip r:embed="rId3"/>
          <a:stretch>
            <a:fillRect/>
          </a:stretch>
        </p:blipFill>
        <p:spPr>
          <a:xfrm>
            <a:off x="6096000" y="4873840"/>
            <a:ext cx="4284042" cy="1567443"/>
          </a:xfrm>
          <a:prstGeom prst="rect">
            <a:avLst/>
          </a:prstGeom>
        </p:spPr>
      </p:pic>
    </p:spTree>
    <p:extLst>
      <p:ext uri="{BB962C8B-B14F-4D97-AF65-F5344CB8AC3E}">
        <p14:creationId xmlns:p14="http://schemas.microsoft.com/office/powerpoint/2010/main" val="2809587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2BC5B-5ADD-1656-C5A9-633DA74358F9}"/>
              </a:ext>
            </a:extLst>
          </p:cNvPr>
          <p:cNvSpPr>
            <a:spLocks noGrp="1"/>
          </p:cNvSpPr>
          <p:nvPr>
            <p:ph type="title"/>
          </p:nvPr>
        </p:nvSpPr>
        <p:spPr/>
        <p:txBody>
          <a:bodyPr>
            <a:normAutofit/>
          </a:bodyPr>
          <a:lstStyle/>
          <a:p>
            <a:r>
              <a:rPr lang="en-AU" sz="2800" b="1" dirty="0"/>
              <a:t>THE STORY - The Age Page 3 Carolyn Webb 10 June 2018</a:t>
            </a:r>
          </a:p>
        </p:txBody>
      </p:sp>
      <p:pic>
        <p:nvPicPr>
          <p:cNvPr id="9" name="Content Placeholder 8">
            <a:extLst>
              <a:ext uri="{FF2B5EF4-FFF2-40B4-BE49-F238E27FC236}">
                <a16:creationId xmlns:a16="http://schemas.microsoft.com/office/drawing/2014/main" id="{0E2C8937-122A-36A9-96C3-A86FE2E39000}"/>
              </a:ext>
            </a:extLst>
          </p:cNvPr>
          <p:cNvPicPr>
            <a:picLocks noGrp="1" noChangeAspect="1"/>
          </p:cNvPicPr>
          <p:nvPr>
            <p:ph idx="1"/>
          </p:nvPr>
        </p:nvPicPr>
        <p:blipFill>
          <a:blip r:embed="rId2"/>
          <a:stretch>
            <a:fillRect/>
          </a:stretch>
        </p:blipFill>
        <p:spPr>
          <a:xfrm>
            <a:off x="4376691" y="1400938"/>
            <a:ext cx="3240350" cy="4910962"/>
          </a:xfrm>
          <a:prstGeom prst="rect">
            <a:avLst/>
          </a:prstGeom>
        </p:spPr>
      </p:pic>
      <p:sp>
        <p:nvSpPr>
          <p:cNvPr id="12" name="Footer Placeholder 11">
            <a:extLst>
              <a:ext uri="{FF2B5EF4-FFF2-40B4-BE49-F238E27FC236}">
                <a16:creationId xmlns:a16="http://schemas.microsoft.com/office/drawing/2014/main" id="{4E7215CC-7C4A-6C0D-792B-50FDEFEDF74D}"/>
              </a:ext>
            </a:extLst>
          </p:cNvPr>
          <p:cNvSpPr>
            <a:spLocks noGrp="1"/>
          </p:cNvSpPr>
          <p:nvPr>
            <p:ph type="ftr" sz="quarter" idx="11"/>
          </p:nvPr>
        </p:nvSpPr>
        <p:spPr/>
        <p:txBody>
          <a:bodyPr/>
          <a:lstStyle/>
          <a:p>
            <a:r>
              <a:rPr lang="en-US"/>
              <a:t>How to write a Media Release               Peter Cox ABF Marketing                                                                                                     Peter Cox ABF Marketing</a:t>
            </a:r>
            <a:endParaRPr lang="en-AU"/>
          </a:p>
        </p:txBody>
      </p:sp>
      <p:sp>
        <p:nvSpPr>
          <p:cNvPr id="13" name="Slide Number Placeholder 12">
            <a:extLst>
              <a:ext uri="{FF2B5EF4-FFF2-40B4-BE49-F238E27FC236}">
                <a16:creationId xmlns:a16="http://schemas.microsoft.com/office/drawing/2014/main" id="{4437511A-4F19-28AF-F66C-07F80481EAFD}"/>
              </a:ext>
            </a:extLst>
          </p:cNvPr>
          <p:cNvSpPr>
            <a:spLocks noGrp="1"/>
          </p:cNvSpPr>
          <p:nvPr>
            <p:ph type="sldNum" sz="quarter" idx="12"/>
          </p:nvPr>
        </p:nvSpPr>
        <p:spPr/>
        <p:txBody>
          <a:bodyPr/>
          <a:lstStyle/>
          <a:p>
            <a:fld id="{D09BFC7B-B152-4BB1-B005-7055D615420F}" type="slidenum">
              <a:rPr lang="en-AU" smtClean="0"/>
              <a:t>9</a:t>
            </a:fld>
            <a:endParaRPr lang="en-AU"/>
          </a:p>
        </p:txBody>
      </p:sp>
      <p:pic>
        <p:nvPicPr>
          <p:cNvPr id="6" name="Picture 5">
            <a:extLst>
              <a:ext uri="{FF2B5EF4-FFF2-40B4-BE49-F238E27FC236}">
                <a16:creationId xmlns:a16="http://schemas.microsoft.com/office/drawing/2014/main" id="{1D54A50E-4514-DDC3-9852-8D8827A3253C}"/>
              </a:ext>
            </a:extLst>
          </p:cNvPr>
          <p:cNvPicPr>
            <a:picLocks noChangeAspect="1"/>
          </p:cNvPicPr>
          <p:nvPr/>
        </p:nvPicPr>
        <p:blipFill>
          <a:blip r:embed="rId3"/>
          <a:stretch>
            <a:fillRect/>
          </a:stretch>
        </p:blipFill>
        <p:spPr>
          <a:xfrm>
            <a:off x="838200" y="1400937"/>
            <a:ext cx="3335503" cy="4910964"/>
          </a:xfrm>
          <a:prstGeom prst="rect">
            <a:avLst/>
          </a:prstGeom>
        </p:spPr>
      </p:pic>
      <p:pic>
        <p:nvPicPr>
          <p:cNvPr id="11" name="Picture 10">
            <a:extLst>
              <a:ext uri="{FF2B5EF4-FFF2-40B4-BE49-F238E27FC236}">
                <a16:creationId xmlns:a16="http://schemas.microsoft.com/office/drawing/2014/main" id="{8C846D34-96EA-7FE6-078F-8E9396183F16}"/>
              </a:ext>
            </a:extLst>
          </p:cNvPr>
          <p:cNvPicPr>
            <a:picLocks noChangeAspect="1"/>
          </p:cNvPicPr>
          <p:nvPr/>
        </p:nvPicPr>
        <p:blipFill>
          <a:blip r:embed="rId4"/>
          <a:stretch>
            <a:fillRect/>
          </a:stretch>
        </p:blipFill>
        <p:spPr>
          <a:xfrm>
            <a:off x="7766699" y="1400938"/>
            <a:ext cx="3790089" cy="4910962"/>
          </a:xfrm>
          <a:prstGeom prst="rect">
            <a:avLst/>
          </a:prstGeom>
        </p:spPr>
      </p:pic>
    </p:spTree>
    <p:extLst>
      <p:ext uri="{BB962C8B-B14F-4D97-AF65-F5344CB8AC3E}">
        <p14:creationId xmlns:p14="http://schemas.microsoft.com/office/powerpoint/2010/main" val="707859381"/>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4585</TotalTime>
  <Words>1899</Words>
  <Application>Microsoft Office PowerPoint</Application>
  <PresentationFormat>Widescreen</PresentationFormat>
  <Paragraphs>129</Paragraphs>
  <Slides>15</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15</vt:i4>
      </vt:variant>
    </vt:vector>
  </HeadingPairs>
  <TitlesOfParts>
    <vt:vector size="21" baseType="lpstr">
      <vt:lpstr>Arial</vt:lpstr>
      <vt:lpstr>Calibri</vt:lpstr>
      <vt:lpstr>Calibri Light</vt:lpstr>
      <vt:lpstr>1_Custom Design</vt:lpstr>
      <vt:lpstr>2_Custom Design</vt:lpstr>
      <vt:lpstr>Custom Design</vt:lpstr>
      <vt:lpstr>How to WRITE a  MEDIA Release  </vt:lpstr>
      <vt:lpstr>The Potential of Media</vt:lpstr>
      <vt:lpstr>MEDIA RELEASE TEMPLATE </vt:lpstr>
      <vt:lpstr>Catch Attention</vt:lpstr>
      <vt:lpstr>Story Time</vt:lpstr>
      <vt:lpstr>Closing</vt:lpstr>
      <vt:lpstr>Media Release Distribution</vt:lpstr>
      <vt:lpstr>THE MEDIA RELEASE</vt:lpstr>
      <vt:lpstr>THE STORY - The Age Page 3 Carolyn Webb 10 June 2018</vt:lpstr>
      <vt:lpstr>THE MEDIA RELEASE</vt:lpstr>
      <vt:lpstr>Local Paper in Brisbane</vt:lpstr>
      <vt:lpstr>You don’t control the narrative   You can influence the content but the Journalist controls the story. The Press Release was about Australians doing well in an International event but the journalist ran with a love story about bridge players in the local community. A lovely story and promotes bridge.</vt:lpstr>
      <vt:lpstr>PowerPoint Presentation</vt:lpstr>
      <vt:lpstr>Media Coverage from GCC Press Release</vt:lpstr>
      <vt:lpstr>    - END-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create a  Press Release</dc:title>
  <dc:creator>Peter Cox</dc:creator>
  <cp:lastModifiedBy>Peter Cox</cp:lastModifiedBy>
  <cp:revision>23</cp:revision>
  <cp:lastPrinted>2023-02-14T13:37:51Z</cp:lastPrinted>
  <dcterms:created xsi:type="dcterms:W3CDTF">2023-02-14T13:13:27Z</dcterms:created>
  <dcterms:modified xsi:type="dcterms:W3CDTF">2023-04-16T04:26:06Z</dcterms:modified>
</cp:coreProperties>
</file>